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9" r:id="rId2"/>
    <p:sldId id="261" r:id="rId3"/>
    <p:sldId id="263" r:id="rId4"/>
    <p:sldId id="267" r:id="rId5"/>
    <p:sldId id="268" r:id="rId6"/>
    <p:sldId id="272" r:id="rId7"/>
    <p:sldId id="273" r:id="rId8"/>
    <p:sldId id="269" r:id="rId9"/>
    <p:sldId id="260" r:id="rId10"/>
    <p:sldId id="271" r:id="rId11"/>
    <p:sldId id="277" r:id="rId12"/>
    <p:sldId id="276" r:id="rId13"/>
    <p:sldId id="275" r:id="rId14"/>
    <p:sldId id="278" r:id="rId15"/>
    <p:sldId id="279" r:id="rId16"/>
    <p:sldId id="280" r:id="rId17"/>
    <p:sldId id="281" r:id="rId18"/>
    <p:sldId id="282"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14"/>
    <p:restoredTop sz="78545"/>
  </p:normalViewPr>
  <p:slideViewPr>
    <p:cSldViewPr snapToGrid="0" snapToObjects="1">
      <p:cViewPr varScale="1">
        <p:scale>
          <a:sx n="110" d="100"/>
          <a:sy n="110" d="100"/>
        </p:scale>
        <p:origin x="952" y="17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2.gif>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9A846C-4940-5F46-801A-0AAB6FEC9F6A}" type="datetimeFigureOut">
              <a:rPr lang="en-US" smtClean="0"/>
              <a:t>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6197DE-44EF-3D49-B07F-14103F80DE42}" type="slidenum">
              <a:rPr lang="en-US" smtClean="0"/>
              <a:t>‹#›</a:t>
            </a:fld>
            <a:endParaRPr lang="en-US"/>
          </a:p>
        </p:txBody>
      </p:sp>
    </p:spTree>
    <p:extLst>
      <p:ext uri="{BB962C8B-B14F-4D97-AF65-F5344CB8AC3E}">
        <p14:creationId xmlns:p14="http://schemas.microsoft.com/office/powerpoint/2010/main" val="84469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dc1e8005a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dc1e8005a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5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16</a:t>
            </a:fld>
            <a:endParaRPr lang="en-GB"/>
          </a:p>
        </p:txBody>
      </p:sp>
    </p:spTree>
    <p:extLst>
      <p:ext uri="{BB962C8B-B14F-4D97-AF65-F5344CB8AC3E}">
        <p14:creationId xmlns:p14="http://schemas.microsoft.com/office/powerpoint/2010/main" val="3319782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17</a:t>
            </a:fld>
            <a:endParaRPr lang="en-GB"/>
          </a:p>
        </p:txBody>
      </p:sp>
    </p:spTree>
    <p:extLst>
      <p:ext uri="{BB962C8B-B14F-4D97-AF65-F5344CB8AC3E}">
        <p14:creationId xmlns:p14="http://schemas.microsoft.com/office/powerpoint/2010/main" val="394957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197DE-44EF-3D49-B07F-14103F80DE42}" type="slidenum">
              <a:rPr lang="en-US" smtClean="0"/>
              <a:t>2</a:t>
            </a:fld>
            <a:endParaRPr lang="en-US"/>
          </a:p>
        </p:txBody>
      </p:sp>
    </p:spTree>
    <p:extLst>
      <p:ext uri="{BB962C8B-B14F-4D97-AF65-F5344CB8AC3E}">
        <p14:creationId xmlns:p14="http://schemas.microsoft.com/office/powerpoint/2010/main" val="3042174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4</a:t>
            </a:fld>
            <a:endParaRPr lang="en-GB"/>
          </a:p>
        </p:txBody>
      </p:sp>
    </p:spTree>
    <p:extLst>
      <p:ext uri="{BB962C8B-B14F-4D97-AF65-F5344CB8AC3E}">
        <p14:creationId xmlns:p14="http://schemas.microsoft.com/office/powerpoint/2010/main" val="1501714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5</a:t>
            </a:fld>
            <a:endParaRPr lang="en-GB"/>
          </a:p>
        </p:txBody>
      </p:sp>
    </p:spTree>
    <p:extLst>
      <p:ext uri="{BB962C8B-B14F-4D97-AF65-F5344CB8AC3E}">
        <p14:creationId xmlns:p14="http://schemas.microsoft.com/office/powerpoint/2010/main" val="3497464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7</a:t>
            </a:fld>
            <a:endParaRPr lang="en-GB"/>
          </a:p>
        </p:txBody>
      </p:sp>
    </p:spTree>
    <p:extLst>
      <p:ext uri="{BB962C8B-B14F-4D97-AF65-F5344CB8AC3E}">
        <p14:creationId xmlns:p14="http://schemas.microsoft.com/office/powerpoint/2010/main" val="1723440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12</a:t>
            </a:fld>
            <a:endParaRPr lang="en-GB"/>
          </a:p>
        </p:txBody>
      </p:sp>
    </p:spTree>
    <p:extLst>
      <p:ext uri="{BB962C8B-B14F-4D97-AF65-F5344CB8AC3E}">
        <p14:creationId xmlns:p14="http://schemas.microsoft.com/office/powerpoint/2010/main" val="803432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13</a:t>
            </a:fld>
            <a:endParaRPr lang="en-GB"/>
          </a:p>
        </p:txBody>
      </p:sp>
    </p:spTree>
    <p:extLst>
      <p:ext uri="{BB962C8B-B14F-4D97-AF65-F5344CB8AC3E}">
        <p14:creationId xmlns:p14="http://schemas.microsoft.com/office/powerpoint/2010/main" val="1557597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14</a:t>
            </a:fld>
            <a:endParaRPr lang="en-GB"/>
          </a:p>
        </p:txBody>
      </p:sp>
    </p:spTree>
    <p:extLst>
      <p:ext uri="{BB962C8B-B14F-4D97-AF65-F5344CB8AC3E}">
        <p14:creationId xmlns:p14="http://schemas.microsoft.com/office/powerpoint/2010/main" val="1713750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satisfy these customers? We begin the architectural analysis.</a:t>
            </a:r>
          </a:p>
        </p:txBody>
      </p:sp>
      <p:sp>
        <p:nvSpPr>
          <p:cNvPr id="4" name="Slide Number Placeholder 3"/>
          <p:cNvSpPr>
            <a:spLocks noGrp="1"/>
          </p:cNvSpPr>
          <p:nvPr>
            <p:ph type="sldNum" sz="quarter" idx="5"/>
          </p:nvPr>
        </p:nvSpPr>
        <p:spPr/>
        <p:txBody>
          <a:bodyPr/>
          <a:lstStyle/>
          <a:p>
            <a:fld id="{D8307D4C-8B28-4561-B267-DCB0573BF672}" type="slidenum">
              <a:rPr lang="en-GB" smtClean="0"/>
              <a:t>15</a:t>
            </a:fld>
            <a:endParaRPr lang="en-GB"/>
          </a:p>
        </p:txBody>
      </p:sp>
    </p:spTree>
    <p:extLst>
      <p:ext uri="{BB962C8B-B14F-4D97-AF65-F5344CB8AC3E}">
        <p14:creationId xmlns:p14="http://schemas.microsoft.com/office/powerpoint/2010/main" val="1273132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B2A8-B9C3-C845-8CE8-43CECA0F79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6A461B-7CBC-094A-A2A4-D49A8BBC7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16EC0A-1EA1-9744-8EC2-9115C92BC572}"/>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C74934B3-4D75-AC4E-99FB-124AA76D33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9DA8-0090-D542-BD4D-7D2D4BD27D1A}"/>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417859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E83F-E51A-3140-A49A-5D7E5F8AA0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1ED3FF-51C2-534A-8EAC-363B97BCFA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9D07DE-A479-634E-ABD2-ABC02F3B7339}"/>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925005D7-47A2-A548-A942-1E80F1FFFC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5E6F36-16C8-1D43-A271-21FA7C748AF8}"/>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312989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FD9EE7-41D7-4241-A118-EE3B0B4791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221C8C-2033-4C49-8580-EDD7194DB0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5A1F9-291E-BD40-9848-57473E5A096C}"/>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4AE4DDBD-F1F1-D944-914C-194EC06FB9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AF6A4C-95B0-6D47-AFDE-3834E69176D3}"/>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05381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1414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0DB2-22AF-3E49-9220-D85496DD84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D8F98-FBD6-2341-A33D-8ECC3846A6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09AAD7-A5CE-234A-AEF5-57D67B7B01C9}"/>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8AFEA0EA-DA4B-3B43-A191-A155EFE7B4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2B199-E2AD-A24D-A034-098BBF95546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236626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66736-ED66-B646-9495-17F4276870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7DA80B-2DCC-E445-9BCF-8DFFDA39C5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A45E94-DCCF-6345-8705-F98A2EA8B9BD}"/>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B05F0295-31B7-124C-9676-6FB9CE14D7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F91FB8-F434-A04F-894B-261FD507613E}"/>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327591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5B8C-87F4-9B4E-9C79-BE09677DCA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E976D9-6AA8-EE4D-A982-390D5BE827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AA027D-362A-8642-8C81-3A25F868EF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B6F52F-90D9-F745-BEFD-C63ED4E81106}"/>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6E5C32AE-BA94-5245-BE65-F557CB99B2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0F3BB7-DEE8-6B4F-AF52-50834A582884}"/>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42060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F763D-1A83-B248-9273-D9DCE950F0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3C41CE-F5FA-B54C-A0A1-302845863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F73FE7-10F5-9941-855D-B4C73F5134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C3DB97-E859-D249-95F4-CC895BBB9D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83F837-2389-9A4A-862B-D726D41C14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0E14D4-50FF-9B4F-A920-1AA01B651C68}"/>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8" name="Footer Placeholder 7">
            <a:extLst>
              <a:ext uri="{FF2B5EF4-FFF2-40B4-BE49-F238E27FC236}">
                <a16:creationId xmlns:a16="http://schemas.microsoft.com/office/drawing/2014/main" id="{8E0314BE-7820-D14D-956F-630E440D30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2B429-2B2D-A14B-9612-17C77A8A01E9}"/>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969314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C1011-A2E0-5A48-ACCA-3C8490B47E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03BE02-B88E-7F41-BE39-B2F963F1206A}"/>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4" name="Footer Placeholder 3">
            <a:extLst>
              <a:ext uri="{FF2B5EF4-FFF2-40B4-BE49-F238E27FC236}">
                <a16:creationId xmlns:a16="http://schemas.microsoft.com/office/drawing/2014/main" id="{4839FAC6-7DA1-4B4D-AC4B-F5406C0B45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8E4F12-EA74-E84E-8E42-41FA07A27EF1}"/>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3210730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16D64E-10B2-114E-9C28-C1E3AA2CC175}"/>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3" name="Footer Placeholder 2">
            <a:extLst>
              <a:ext uri="{FF2B5EF4-FFF2-40B4-BE49-F238E27FC236}">
                <a16:creationId xmlns:a16="http://schemas.microsoft.com/office/drawing/2014/main" id="{A7A9B95D-4752-9B4E-BC1C-4B83BDF0F7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BA2A01-1901-F64D-952D-4972A3A48962}"/>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1671576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3EB2A-370D-A649-8801-FE75151A11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89E7AC-1D35-4E43-8656-25C7ACA1EF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59A479-B7C8-DA47-8950-74E48D195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F2433-3021-FE40-B1AF-7373907A2FF8}"/>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2D8115F5-83DE-7842-B69E-AAFEA32D0E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45B290-BC4E-E846-A001-DD3177096F16}"/>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2627940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167B-54F1-994D-9694-30AEF817CC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1E96B-24B6-0E44-88FC-771845D1A1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0B1AC3-FDA5-1D4B-809A-77212CF21C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B586A3-3D9E-7C41-A6AF-D95590882042}"/>
              </a:ext>
            </a:extLst>
          </p:cNvPr>
          <p:cNvSpPr>
            <a:spLocks noGrp="1"/>
          </p:cNvSpPr>
          <p:nvPr>
            <p:ph type="dt" sz="half" idx="10"/>
          </p:nvPr>
        </p:nvSpPr>
        <p:spPr/>
        <p:txBody>
          <a:bodyPr/>
          <a:lstStyle/>
          <a:p>
            <a:fld id="{ADCBEE7F-A8AD-5B4A-BCF4-A08DDB49EF06}" type="datetimeFigureOut">
              <a:rPr lang="en-US" smtClean="0"/>
              <a:t>11/20/21</a:t>
            </a:fld>
            <a:endParaRPr lang="en-US"/>
          </a:p>
        </p:txBody>
      </p:sp>
      <p:sp>
        <p:nvSpPr>
          <p:cNvPr id="6" name="Footer Placeholder 5">
            <a:extLst>
              <a:ext uri="{FF2B5EF4-FFF2-40B4-BE49-F238E27FC236}">
                <a16:creationId xmlns:a16="http://schemas.microsoft.com/office/drawing/2014/main" id="{FFE2AC1B-5403-6C4B-8B5B-999C3B5135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1ED189-8518-944C-81BA-FF4495EACE97}"/>
              </a:ext>
            </a:extLst>
          </p:cNvPr>
          <p:cNvSpPr>
            <a:spLocks noGrp="1"/>
          </p:cNvSpPr>
          <p:nvPr>
            <p:ph type="sldNum" sz="quarter" idx="12"/>
          </p:nvPr>
        </p:nvSpPr>
        <p:spPr/>
        <p:txBody>
          <a:bodyPr/>
          <a:lstStyle/>
          <a:p>
            <a:fld id="{916D69DA-C403-3E40-AD13-A0A4D65D8A52}" type="slidenum">
              <a:rPr lang="en-US" smtClean="0"/>
              <a:t>‹#›</a:t>
            </a:fld>
            <a:endParaRPr lang="en-US"/>
          </a:p>
        </p:txBody>
      </p:sp>
    </p:spTree>
    <p:extLst>
      <p:ext uri="{BB962C8B-B14F-4D97-AF65-F5344CB8AC3E}">
        <p14:creationId xmlns:p14="http://schemas.microsoft.com/office/powerpoint/2010/main" val="567505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5D0774-672D-214F-9867-4209ADFD4C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AF204B-09FE-C94A-8664-FEE775345F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FF682C-D159-2543-BAF1-B01AB20D77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BEE7F-A8AD-5B4A-BCF4-A08DDB49EF06}" type="datetimeFigureOut">
              <a:rPr lang="en-US" smtClean="0"/>
              <a:t>11/20/21</a:t>
            </a:fld>
            <a:endParaRPr lang="en-US"/>
          </a:p>
        </p:txBody>
      </p:sp>
      <p:sp>
        <p:nvSpPr>
          <p:cNvPr id="5" name="Footer Placeholder 4">
            <a:extLst>
              <a:ext uri="{FF2B5EF4-FFF2-40B4-BE49-F238E27FC236}">
                <a16:creationId xmlns:a16="http://schemas.microsoft.com/office/drawing/2014/main" id="{AAB1D1EC-6FB9-6B42-A440-614E39BD20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FF46F4-EBA0-C245-90F9-422F20D338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6D69DA-C403-3E40-AD13-A0A4D65D8A52}" type="slidenum">
              <a:rPr lang="en-US" smtClean="0"/>
              <a:t>‹#›</a:t>
            </a:fld>
            <a:endParaRPr lang="en-US"/>
          </a:p>
        </p:txBody>
      </p:sp>
    </p:spTree>
    <p:extLst>
      <p:ext uri="{BB962C8B-B14F-4D97-AF65-F5344CB8AC3E}">
        <p14:creationId xmlns:p14="http://schemas.microsoft.com/office/powerpoint/2010/main" val="702844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somenathmukherjee/" TargetMode="External"/><Relationship Id="rId3" Type="http://schemas.openxmlformats.org/officeDocument/2006/relationships/image" Target="../media/image1.png"/><Relationship Id="rId7" Type="http://schemas.openxmlformats.org/officeDocument/2006/relationships/hyperlink" Target="https://www.linkedin.com/in/munir-mastalic/"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https://www.linkedin.com/in/ACoAAAE0Sk4B52PcptTTXGmpaR36Nxw0ZUxZtMg/" TargetMode="External"/><Relationship Id="rId5" Type="http://schemas.openxmlformats.org/officeDocument/2006/relationships/hyperlink" Target="https://www.linkedin.com/in/ACoAAAFMxZYBzCHaJw5lEHopxZ1YAKYPRgckNrk/" TargetMode="External"/><Relationship Id="rId4" Type="http://schemas.openxmlformats.org/officeDocument/2006/relationships/hyperlink" Target="https://www.linkedin.com/in/bulandmali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CruncherBigData/Pentagram2021/blob/main/problem/business-problem.md" TargetMode="External"/><Relationship Id="rId2" Type="http://schemas.openxmlformats.org/officeDocument/2006/relationships/hyperlink" Target="https://github.com/CruncherBigData/Pentagram2021" TargetMode="External"/><Relationship Id="rId1" Type="http://schemas.openxmlformats.org/officeDocument/2006/relationships/slideLayout" Target="../slideLayouts/slideLayout3.xml"/><Relationship Id="rId6" Type="http://schemas.openxmlformats.org/officeDocument/2006/relationships/hyperlink" Target="https://github.com/CruncherBigData/Pentagram2021/blob/main/solution/solutionOverview.md" TargetMode="External"/><Relationship Id="rId5" Type="http://schemas.openxmlformats.org/officeDocument/2006/relationships/hyperlink" Target="https://github.com/CruncherBigData/Pentagram2021/tree/main/ADRs" TargetMode="External"/><Relationship Id="rId4" Type="http://schemas.openxmlformats.org/officeDocument/2006/relationships/hyperlink" Target="https://github.com/CruncherBigData/Pentagram2021/blob/main/problem/qas.md"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261730" y="283526"/>
            <a:ext cx="11360800" cy="763600"/>
          </a:xfrm>
          <a:prstGeom prst="rect">
            <a:avLst/>
          </a:prstGeom>
        </p:spPr>
        <p:txBody>
          <a:bodyPr spcFirstLastPara="1" vert="horz" wrap="square" lIns="121900" tIns="121900" rIns="121900" bIns="121900" rtlCol="0" anchor="t" anchorCtr="0">
            <a:normAutofit fontScale="90000"/>
          </a:bodyPr>
          <a:lstStyle/>
          <a:p>
            <a:r>
              <a:rPr lang="en" b="1" dirty="0" err="1">
                <a:solidFill>
                  <a:schemeClr val="accent6"/>
                </a:solidFill>
              </a:rPr>
              <a:t>O’Rielly</a:t>
            </a:r>
            <a:r>
              <a:rPr lang="en" b="1" dirty="0">
                <a:solidFill>
                  <a:schemeClr val="accent6"/>
                </a:solidFill>
              </a:rPr>
              <a:t> Architecture Katas Autumn 2021</a:t>
            </a:r>
            <a:endParaRPr b="1" dirty="0">
              <a:solidFill>
                <a:schemeClr val="accent6"/>
              </a:solidFill>
              <a:latin typeface="Avenir"/>
              <a:ea typeface="Avenir"/>
              <a:cs typeface="Avenir"/>
              <a:sym typeface="Avenir"/>
            </a:endParaRPr>
          </a:p>
        </p:txBody>
      </p:sp>
      <p:grpSp>
        <p:nvGrpSpPr>
          <p:cNvPr id="11" name="Group 10">
            <a:extLst>
              <a:ext uri="{FF2B5EF4-FFF2-40B4-BE49-F238E27FC236}">
                <a16:creationId xmlns:a16="http://schemas.microsoft.com/office/drawing/2014/main" id="{9E5F9B35-FA8E-C94F-A2ED-F43AEC8D59DF}"/>
              </a:ext>
            </a:extLst>
          </p:cNvPr>
          <p:cNvGrpSpPr/>
          <p:nvPr/>
        </p:nvGrpSpPr>
        <p:grpSpPr>
          <a:xfrm>
            <a:off x="5339252" y="1114096"/>
            <a:ext cx="6531738" cy="4903408"/>
            <a:chOff x="4441729" y="687360"/>
            <a:chExt cx="7692023" cy="5298614"/>
          </a:xfrm>
        </p:grpSpPr>
        <p:pic>
          <p:nvPicPr>
            <p:cNvPr id="1026" name="Picture 2" descr="Pentagram - Wikipedia">
              <a:extLst>
                <a:ext uri="{FF2B5EF4-FFF2-40B4-BE49-F238E27FC236}">
                  <a16:creationId xmlns:a16="http://schemas.microsoft.com/office/drawing/2014/main" id="{32C00099-F1AC-CD43-A46B-993391C51F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8840" y="914733"/>
              <a:ext cx="6014435" cy="50712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58485E4-D5CF-2748-ADBA-FAC086EFBF8B}"/>
                </a:ext>
              </a:extLst>
            </p:cNvPr>
            <p:cNvSpPr txBox="1"/>
            <p:nvPr/>
          </p:nvSpPr>
          <p:spPr>
            <a:xfrm>
              <a:off x="7926057" y="687360"/>
              <a:ext cx="1462260"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r>
                <a:rPr lang="en-US" dirty="0">
                  <a:hlinkClick r:id="rId4"/>
                </a:rPr>
                <a:t>Buland Malik </a:t>
              </a:r>
              <a:endParaRPr lang="en-US" dirty="0"/>
            </a:p>
          </p:txBody>
        </p:sp>
        <p:sp>
          <p:nvSpPr>
            <p:cNvPr id="8" name="TextBox 7">
              <a:extLst>
                <a:ext uri="{FF2B5EF4-FFF2-40B4-BE49-F238E27FC236}">
                  <a16:creationId xmlns:a16="http://schemas.microsoft.com/office/drawing/2014/main" id="{A13B0898-DDAD-0948-BC1E-2B0E3B110011}"/>
                </a:ext>
              </a:extLst>
            </p:cNvPr>
            <p:cNvSpPr txBox="1"/>
            <p:nvPr/>
          </p:nvSpPr>
          <p:spPr>
            <a:xfrm>
              <a:off x="10684637" y="3244334"/>
              <a:ext cx="1449115"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fontAlgn="auto"/>
              <a:r>
                <a:rPr lang="en-US" dirty="0">
                  <a:hlinkClick r:id="rId5"/>
                </a:rPr>
                <a:t>Ajay Sreehari</a:t>
              </a:r>
              <a:endParaRPr lang="en-US" dirty="0"/>
            </a:p>
          </p:txBody>
        </p:sp>
        <p:sp>
          <p:nvSpPr>
            <p:cNvPr id="5" name="Rectangle 4">
              <a:extLst>
                <a:ext uri="{FF2B5EF4-FFF2-40B4-BE49-F238E27FC236}">
                  <a16:creationId xmlns:a16="http://schemas.microsoft.com/office/drawing/2014/main" id="{E11A3A8C-1813-6F4D-819B-DF48DB8D1041}"/>
                </a:ext>
              </a:extLst>
            </p:cNvPr>
            <p:cNvSpPr/>
            <p:nvPr/>
          </p:nvSpPr>
          <p:spPr>
            <a:xfrm>
              <a:off x="4441729" y="1601998"/>
              <a:ext cx="1311578" cy="369332"/>
            </a:xfrm>
            <a:prstGeom prst="rect">
              <a:avLst/>
            </a:prstGeom>
          </p:spPr>
          <p:txBody>
            <a:bodyPr wrap="none">
              <a:spAutoFit/>
            </a:bodyPr>
            <a:lstStyle/>
            <a:p>
              <a:r>
                <a:rPr lang="en-US" i="0" u="none" strike="noStrike" dirty="0">
                  <a:effectLst/>
                  <a:latin typeface="-apple-system"/>
                  <a:hlinkClick r:id="rId6"/>
                </a:rPr>
                <a:t>Haidar Hadi</a:t>
              </a:r>
              <a:endParaRPr lang="en-US" i="0" u="none" strike="noStrike" dirty="0">
                <a:effectLst/>
                <a:latin typeface="-apple-system"/>
              </a:endParaRPr>
            </a:p>
          </p:txBody>
        </p:sp>
        <p:sp>
          <p:nvSpPr>
            <p:cNvPr id="6" name="Rectangle 5">
              <a:extLst>
                <a:ext uri="{FF2B5EF4-FFF2-40B4-BE49-F238E27FC236}">
                  <a16:creationId xmlns:a16="http://schemas.microsoft.com/office/drawing/2014/main" id="{FCC8B014-0237-D541-995A-CEF642155A31}"/>
                </a:ext>
              </a:extLst>
            </p:cNvPr>
            <p:cNvSpPr/>
            <p:nvPr/>
          </p:nvSpPr>
          <p:spPr>
            <a:xfrm>
              <a:off x="4448369" y="4904329"/>
              <a:ext cx="1647631" cy="369332"/>
            </a:xfrm>
            <a:prstGeom prst="rect">
              <a:avLst/>
            </a:prstGeom>
          </p:spPr>
          <p:txBody>
            <a:bodyPr wrap="none">
              <a:spAutoFit/>
            </a:bodyPr>
            <a:lstStyle/>
            <a:p>
              <a:r>
                <a:rPr lang="en-US" i="0" dirty="0">
                  <a:effectLst/>
                  <a:latin typeface="-apple-system"/>
                  <a:hlinkClick r:id="rId7"/>
                </a:rPr>
                <a:t>Munir Mastalic </a:t>
              </a:r>
              <a:endParaRPr lang="en-US" dirty="0"/>
            </a:p>
          </p:txBody>
        </p:sp>
      </p:grpSp>
      <p:sp>
        <p:nvSpPr>
          <p:cNvPr id="7" name="Rectangle 6">
            <a:extLst>
              <a:ext uri="{FF2B5EF4-FFF2-40B4-BE49-F238E27FC236}">
                <a16:creationId xmlns:a16="http://schemas.microsoft.com/office/drawing/2014/main" id="{81D25F9D-221E-144A-A384-852051534F40}"/>
              </a:ext>
            </a:extLst>
          </p:cNvPr>
          <p:cNvSpPr/>
          <p:nvPr/>
        </p:nvSpPr>
        <p:spPr>
          <a:xfrm>
            <a:off x="7520754" y="5758601"/>
            <a:ext cx="2272866" cy="369332"/>
          </a:xfrm>
          <a:prstGeom prst="rect">
            <a:avLst/>
          </a:prstGeom>
        </p:spPr>
        <p:txBody>
          <a:bodyPr wrap="none">
            <a:spAutoFit/>
          </a:bodyPr>
          <a:lstStyle/>
          <a:p>
            <a:r>
              <a:rPr lang="en-US" i="0" dirty="0">
                <a:effectLst/>
                <a:latin typeface="-apple-system"/>
                <a:hlinkClick r:id="rId8"/>
              </a:rPr>
              <a:t>Somenath Mukherjee </a:t>
            </a:r>
            <a:endParaRPr lang="en-US" dirty="0"/>
          </a:p>
        </p:txBody>
      </p:sp>
      <p:sp>
        <p:nvSpPr>
          <p:cNvPr id="10" name="Rectangle 9">
            <a:extLst>
              <a:ext uri="{FF2B5EF4-FFF2-40B4-BE49-F238E27FC236}">
                <a16:creationId xmlns:a16="http://schemas.microsoft.com/office/drawing/2014/main" id="{B9FB04DA-6C54-564A-B08C-B5CD4CB9650D}"/>
              </a:ext>
            </a:extLst>
          </p:cNvPr>
          <p:cNvSpPr/>
          <p:nvPr/>
        </p:nvSpPr>
        <p:spPr>
          <a:xfrm>
            <a:off x="7465010" y="6379315"/>
            <a:ext cx="1665969" cy="369332"/>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 dirty="0">
                <a:solidFill>
                  <a:schemeClr val="accent2"/>
                </a:solidFill>
              </a:rPr>
              <a:t>Pentagram2021</a:t>
            </a:r>
            <a:endParaRPr lang="en-US" dirty="0">
              <a:solidFill>
                <a:schemeClr val="accent2"/>
              </a:solidFill>
            </a:endParaRPr>
          </a:p>
        </p:txBody>
      </p:sp>
      <p:sp>
        <p:nvSpPr>
          <p:cNvPr id="13" name="Rectangle 12">
            <a:extLst>
              <a:ext uri="{FF2B5EF4-FFF2-40B4-BE49-F238E27FC236}">
                <a16:creationId xmlns:a16="http://schemas.microsoft.com/office/drawing/2014/main" id="{2DE8300A-63EB-354F-BE3D-B9877AB92719}"/>
              </a:ext>
            </a:extLst>
          </p:cNvPr>
          <p:cNvSpPr/>
          <p:nvPr/>
        </p:nvSpPr>
        <p:spPr>
          <a:xfrm>
            <a:off x="178034" y="3407986"/>
            <a:ext cx="6119880" cy="477054"/>
          </a:xfrm>
          <a:prstGeom prst="rect">
            <a:avLst/>
          </a:prstGeom>
        </p:spPr>
        <p:txBody>
          <a:bodyPr wrap="none">
            <a:spAutoFit/>
          </a:bodyPr>
          <a:lstStyle/>
          <a:p>
            <a:r>
              <a:rPr lang="en" sz="2500" i="1" dirty="0">
                <a:solidFill>
                  <a:srgbClr val="38761D"/>
                </a:solidFill>
              </a:rPr>
              <a:t>Farmacy Family System Architecture &amp; Design</a:t>
            </a:r>
            <a:endParaRPr lang="en-US" sz="2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1"/>
            <a:ext cx="10515600" cy="867328"/>
          </a:xfrm>
        </p:spPr>
        <p:txBody>
          <a:bodyPr>
            <a:normAutofit/>
          </a:bodyPr>
          <a:lstStyle/>
          <a:p>
            <a:r>
              <a:rPr lang="en-US" dirty="0"/>
              <a:t>Strategic Design</a:t>
            </a:r>
          </a:p>
        </p:txBody>
      </p:sp>
      <p:cxnSp>
        <p:nvCxnSpPr>
          <p:cNvPr id="8" name="Straight Connector 7">
            <a:extLst>
              <a:ext uri="{FF2B5EF4-FFF2-40B4-BE49-F238E27FC236}">
                <a16:creationId xmlns:a16="http://schemas.microsoft.com/office/drawing/2014/main" id="{A21B4391-B285-F243-9852-A710864CFC4F}"/>
              </a:ext>
            </a:extLst>
          </p:cNvPr>
          <p:cNvCxnSpPr/>
          <p:nvPr/>
        </p:nvCxnSpPr>
        <p:spPr>
          <a:xfrm>
            <a:off x="2435087" y="1242391"/>
            <a:ext cx="0" cy="46713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0AFF96-7761-CB4B-B607-58EB3384EAC6}"/>
              </a:ext>
            </a:extLst>
          </p:cNvPr>
          <p:cNvCxnSpPr/>
          <p:nvPr/>
        </p:nvCxnSpPr>
        <p:spPr>
          <a:xfrm>
            <a:off x="2425148" y="5923722"/>
            <a:ext cx="8120269"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32235D2-FDF6-FE46-AA7D-525821B82A41}"/>
              </a:ext>
            </a:extLst>
          </p:cNvPr>
          <p:cNvSpPr txBox="1"/>
          <p:nvPr/>
        </p:nvSpPr>
        <p:spPr>
          <a:xfrm rot="16200000">
            <a:off x="1609060" y="1779104"/>
            <a:ext cx="1282723" cy="369332"/>
          </a:xfrm>
          <a:prstGeom prst="rect">
            <a:avLst/>
          </a:prstGeom>
          <a:noFill/>
        </p:spPr>
        <p:txBody>
          <a:bodyPr wrap="none" rtlCol="0">
            <a:spAutoFit/>
          </a:bodyPr>
          <a:lstStyle/>
          <a:p>
            <a:r>
              <a:rPr lang="en-US" dirty="0"/>
              <a:t>Uniqueness</a:t>
            </a:r>
          </a:p>
        </p:txBody>
      </p:sp>
      <p:sp>
        <p:nvSpPr>
          <p:cNvPr id="29" name="TextBox 28">
            <a:extLst>
              <a:ext uri="{FF2B5EF4-FFF2-40B4-BE49-F238E27FC236}">
                <a16:creationId xmlns:a16="http://schemas.microsoft.com/office/drawing/2014/main" id="{9451898C-8959-0A4D-9BBD-9B0006F6242C}"/>
              </a:ext>
            </a:extLst>
          </p:cNvPr>
          <p:cNvSpPr txBox="1"/>
          <p:nvPr/>
        </p:nvSpPr>
        <p:spPr>
          <a:xfrm>
            <a:off x="9261344" y="5933663"/>
            <a:ext cx="1234377" cy="369332"/>
          </a:xfrm>
          <a:prstGeom prst="rect">
            <a:avLst/>
          </a:prstGeom>
          <a:noFill/>
        </p:spPr>
        <p:txBody>
          <a:bodyPr wrap="none" rtlCol="0">
            <a:spAutoFit/>
          </a:bodyPr>
          <a:lstStyle/>
          <a:p>
            <a:r>
              <a:rPr lang="en-US" dirty="0"/>
              <a:t>Complexity</a:t>
            </a:r>
          </a:p>
        </p:txBody>
      </p:sp>
      <p:sp>
        <p:nvSpPr>
          <p:cNvPr id="31" name="Rounded Rectangle 30">
            <a:extLst>
              <a:ext uri="{FF2B5EF4-FFF2-40B4-BE49-F238E27FC236}">
                <a16:creationId xmlns:a16="http://schemas.microsoft.com/office/drawing/2014/main" id="{F1838D93-7E74-DF4E-A2AC-8AF146396E2E}"/>
              </a:ext>
            </a:extLst>
          </p:cNvPr>
          <p:cNvSpPr/>
          <p:nvPr/>
        </p:nvSpPr>
        <p:spPr>
          <a:xfrm>
            <a:off x="7682948" y="1610139"/>
            <a:ext cx="2862469" cy="2236304"/>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Core</a:t>
            </a:r>
          </a:p>
        </p:txBody>
      </p:sp>
      <p:sp>
        <p:nvSpPr>
          <p:cNvPr id="34" name="TextBox 33">
            <a:extLst>
              <a:ext uri="{FF2B5EF4-FFF2-40B4-BE49-F238E27FC236}">
                <a16:creationId xmlns:a16="http://schemas.microsoft.com/office/drawing/2014/main" id="{B9A5A3E4-5FAA-9446-AE06-68C638B2951D}"/>
              </a:ext>
            </a:extLst>
          </p:cNvPr>
          <p:cNvSpPr txBox="1"/>
          <p:nvPr/>
        </p:nvSpPr>
        <p:spPr>
          <a:xfrm>
            <a:off x="7901610" y="2235800"/>
            <a:ext cx="109356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Customer</a:t>
            </a:r>
          </a:p>
        </p:txBody>
      </p:sp>
      <p:sp>
        <p:nvSpPr>
          <p:cNvPr id="50" name="TextBox 49">
            <a:extLst>
              <a:ext uri="{FF2B5EF4-FFF2-40B4-BE49-F238E27FC236}">
                <a16:creationId xmlns:a16="http://schemas.microsoft.com/office/drawing/2014/main" id="{2672D434-B71E-2949-916D-49ACB25B7F86}"/>
              </a:ext>
            </a:extLst>
          </p:cNvPr>
          <p:cNvSpPr txBox="1"/>
          <p:nvPr/>
        </p:nvSpPr>
        <p:spPr>
          <a:xfrm>
            <a:off x="9341702" y="2236881"/>
            <a:ext cx="1025794"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Analytics</a:t>
            </a:r>
          </a:p>
        </p:txBody>
      </p:sp>
      <p:sp>
        <p:nvSpPr>
          <p:cNvPr id="52" name="TextBox 51">
            <a:extLst>
              <a:ext uri="{FF2B5EF4-FFF2-40B4-BE49-F238E27FC236}">
                <a16:creationId xmlns:a16="http://schemas.microsoft.com/office/drawing/2014/main" id="{AE5C00E1-E99D-6C4E-A2BE-B1584F91A4C1}"/>
              </a:ext>
            </a:extLst>
          </p:cNvPr>
          <p:cNvSpPr txBox="1"/>
          <p:nvPr/>
        </p:nvSpPr>
        <p:spPr>
          <a:xfrm>
            <a:off x="7901610" y="2761496"/>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Customer Engagement</a:t>
            </a:r>
          </a:p>
        </p:txBody>
      </p:sp>
      <p:sp>
        <p:nvSpPr>
          <p:cNvPr id="54" name="TextBox 53">
            <a:extLst>
              <a:ext uri="{FF2B5EF4-FFF2-40B4-BE49-F238E27FC236}">
                <a16:creationId xmlns:a16="http://schemas.microsoft.com/office/drawing/2014/main" id="{3C50823B-67AD-1544-9370-BC217F5F8074}"/>
              </a:ext>
            </a:extLst>
          </p:cNvPr>
          <p:cNvSpPr txBox="1"/>
          <p:nvPr/>
        </p:nvSpPr>
        <p:spPr>
          <a:xfrm>
            <a:off x="7901610" y="3274439"/>
            <a:ext cx="246588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System Engagement</a:t>
            </a:r>
          </a:p>
        </p:txBody>
      </p:sp>
      <p:sp>
        <p:nvSpPr>
          <p:cNvPr id="56" name="Rounded Rectangle 55">
            <a:extLst>
              <a:ext uri="{FF2B5EF4-FFF2-40B4-BE49-F238E27FC236}">
                <a16:creationId xmlns:a16="http://schemas.microsoft.com/office/drawing/2014/main" id="{A2330289-7B3B-1A48-9DF8-C7CF7A470D35}"/>
              </a:ext>
            </a:extLst>
          </p:cNvPr>
          <p:cNvSpPr/>
          <p:nvPr/>
        </p:nvSpPr>
        <p:spPr>
          <a:xfrm>
            <a:off x="2653750" y="4479619"/>
            <a:ext cx="2862469" cy="14004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Generic</a:t>
            </a:r>
          </a:p>
        </p:txBody>
      </p:sp>
      <p:sp>
        <p:nvSpPr>
          <p:cNvPr id="62" name="Rounded Rectangle 61">
            <a:extLst>
              <a:ext uri="{FF2B5EF4-FFF2-40B4-BE49-F238E27FC236}">
                <a16:creationId xmlns:a16="http://schemas.microsoft.com/office/drawing/2014/main" id="{B4290CCB-0A47-7345-A31D-21A0EEA956C7}"/>
              </a:ext>
            </a:extLst>
          </p:cNvPr>
          <p:cNvSpPr/>
          <p:nvPr/>
        </p:nvSpPr>
        <p:spPr>
          <a:xfrm>
            <a:off x="2692908" y="1368552"/>
            <a:ext cx="3917953" cy="2796063"/>
          </a:xfrm>
          <a:prstGeom prst="round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b="1" dirty="0">
                <a:solidFill>
                  <a:schemeClr val="tx1"/>
                </a:solidFill>
              </a:rPr>
              <a:t>Supportive</a:t>
            </a:r>
          </a:p>
        </p:txBody>
      </p:sp>
      <p:sp>
        <p:nvSpPr>
          <p:cNvPr id="63" name="TextBox 62">
            <a:extLst>
              <a:ext uri="{FF2B5EF4-FFF2-40B4-BE49-F238E27FC236}">
                <a16:creationId xmlns:a16="http://schemas.microsoft.com/office/drawing/2014/main" id="{6780D669-7A56-3D48-ABD4-BB96006E00A1}"/>
              </a:ext>
            </a:extLst>
          </p:cNvPr>
          <p:cNvSpPr txBox="1"/>
          <p:nvPr/>
        </p:nvSpPr>
        <p:spPr>
          <a:xfrm>
            <a:off x="2751428" y="1871474"/>
            <a:ext cx="221644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Email/Text Messaging</a:t>
            </a:r>
          </a:p>
        </p:txBody>
      </p:sp>
      <p:sp>
        <p:nvSpPr>
          <p:cNvPr id="64" name="TextBox 63">
            <a:extLst>
              <a:ext uri="{FF2B5EF4-FFF2-40B4-BE49-F238E27FC236}">
                <a16:creationId xmlns:a16="http://schemas.microsoft.com/office/drawing/2014/main" id="{FCAA3317-FB81-F34E-9C12-003C9F94B8C0}"/>
              </a:ext>
            </a:extLst>
          </p:cNvPr>
          <p:cNvSpPr txBox="1"/>
          <p:nvPr/>
        </p:nvSpPr>
        <p:spPr>
          <a:xfrm>
            <a:off x="2762448" y="2717237"/>
            <a:ext cx="156850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Advertisement</a:t>
            </a:r>
          </a:p>
        </p:txBody>
      </p:sp>
      <p:sp>
        <p:nvSpPr>
          <p:cNvPr id="65" name="TextBox 64">
            <a:extLst>
              <a:ext uri="{FF2B5EF4-FFF2-40B4-BE49-F238E27FC236}">
                <a16:creationId xmlns:a16="http://schemas.microsoft.com/office/drawing/2014/main" id="{B85CD385-B9F0-7640-8724-18B218118F19}"/>
              </a:ext>
            </a:extLst>
          </p:cNvPr>
          <p:cNvSpPr txBox="1"/>
          <p:nvPr/>
        </p:nvSpPr>
        <p:spPr>
          <a:xfrm>
            <a:off x="4255142" y="2292741"/>
            <a:ext cx="122129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Scheduling</a:t>
            </a:r>
          </a:p>
        </p:txBody>
      </p:sp>
      <p:sp>
        <p:nvSpPr>
          <p:cNvPr id="66" name="TextBox 65">
            <a:extLst>
              <a:ext uri="{FF2B5EF4-FFF2-40B4-BE49-F238E27FC236}">
                <a16:creationId xmlns:a16="http://schemas.microsoft.com/office/drawing/2014/main" id="{F62B1E92-BD16-2D44-B751-3D2C908204B3}"/>
              </a:ext>
            </a:extLst>
          </p:cNvPr>
          <p:cNvSpPr txBox="1"/>
          <p:nvPr/>
        </p:nvSpPr>
        <p:spPr>
          <a:xfrm>
            <a:off x="3360017" y="5154072"/>
            <a:ext cx="163982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err="1"/>
              <a:t>AuthN</a:t>
            </a:r>
            <a:r>
              <a:rPr lang="en-US" dirty="0"/>
              <a:t> &amp; </a:t>
            </a:r>
            <a:r>
              <a:rPr lang="en-US" dirty="0" err="1"/>
              <a:t>AuthZ</a:t>
            </a:r>
            <a:endParaRPr lang="en-US" dirty="0"/>
          </a:p>
        </p:txBody>
      </p:sp>
      <p:sp>
        <p:nvSpPr>
          <p:cNvPr id="20" name="TextBox 19">
            <a:extLst>
              <a:ext uri="{FF2B5EF4-FFF2-40B4-BE49-F238E27FC236}">
                <a16:creationId xmlns:a16="http://schemas.microsoft.com/office/drawing/2014/main" id="{46DA2AD3-BDD6-754F-B55F-98601522223A}"/>
              </a:ext>
            </a:extLst>
          </p:cNvPr>
          <p:cNvSpPr txBox="1"/>
          <p:nvPr/>
        </p:nvSpPr>
        <p:spPr>
          <a:xfrm>
            <a:off x="5263693" y="2960371"/>
            <a:ext cx="61106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CMS</a:t>
            </a:r>
          </a:p>
        </p:txBody>
      </p:sp>
      <p:sp>
        <p:nvSpPr>
          <p:cNvPr id="58" name="TextBox 57">
            <a:extLst>
              <a:ext uri="{FF2B5EF4-FFF2-40B4-BE49-F238E27FC236}">
                <a16:creationId xmlns:a16="http://schemas.microsoft.com/office/drawing/2014/main" id="{ADF76A4C-5CF1-604B-A08C-6768BB3354EC}"/>
              </a:ext>
            </a:extLst>
          </p:cNvPr>
          <p:cNvSpPr txBox="1"/>
          <p:nvPr/>
        </p:nvSpPr>
        <p:spPr>
          <a:xfrm>
            <a:off x="2882900" y="3355896"/>
            <a:ext cx="128669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Notification</a:t>
            </a:r>
          </a:p>
        </p:txBody>
      </p:sp>
      <p:sp>
        <p:nvSpPr>
          <p:cNvPr id="21" name="TextBox 20">
            <a:extLst>
              <a:ext uri="{FF2B5EF4-FFF2-40B4-BE49-F238E27FC236}">
                <a16:creationId xmlns:a16="http://schemas.microsoft.com/office/drawing/2014/main" id="{A2D7390D-8CD3-5040-BA7B-9977D65EEBFB}"/>
              </a:ext>
            </a:extLst>
          </p:cNvPr>
          <p:cNvSpPr txBox="1"/>
          <p:nvPr/>
        </p:nvSpPr>
        <p:spPr>
          <a:xfrm>
            <a:off x="4651085" y="3644707"/>
            <a:ext cx="1650708"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Medical System</a:t>
            </a:r>
          </a:p>
        </p:txBody>
      </p:sp>
    </p:spTree>
    <p:extLst>
      <p:ext uri="{BB962C8B-B14F-4D97-AF65-F5344CB8AC3E}">
        <p14:creationId xmlns:p14="http://schemas.microsoft.com/office/powerpoint/2010/main" val="2575704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24" name="Freeform: Shape 23">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26" name="Freeform: Shape 25">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extBox 8">
            <a:extLst>
              <a:ext uri="{FF2B5EF4-FFF2-40B4-BE49-F238E27FC236}">
                <a16:creationId xmlns:a16="http://schemas.microsoft.com/office/drawing/2014/main" id="{5F5CCA52-FB54-274D-A1B9-84EB17739A77}"/>
              </a:ext>
            </a:extLst>
          </p:cNvPr>
          <p:cNvSpPr txBox="1"/>
          <p:nvPr/>
        </p:nvSpPr>
        <p:spPr>
          <a:xfrm>
            <a:off x="457201" y="723406"/>
            <a:ext cx="3234018" cy="382672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400" kern="1200">
                <a:solidFill>
                  <a:schemeClr val="tx1"/>
                </a:solidFill>
                <a:latin typeface="+mj-lt"/>
                <a:ea typeface="+mj-ea"/>
                <a:cs typeface="+mj-cs"/>
              </a:rPr>
              <a:t>User Journey</a:t>
            </a:r>
          </a:p>
        </p:txBody>
      </p:sp>
      <p:pic>
        <p:nvPicPr>
          <p:cNvPr id="10" name="Picture 1" descr="page1image32442672">
            <a:extLst>
              <a:ext uri="{FF2B5EF4-FFF2-40B4-BE49-F238E27FC236}">
                <a16:creationId xmlns:a16="http://schemas.microsoft.com/office/drawing/2014/main" id="{F5E4DE3B-B612-F44A-AAD5-E3ADAFEE853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28055" y="271849"/>
            <a:ext cx="6289588"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982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A1A858A0-2922-8D42-ACA8-D12BBFD3D3B6}"/>
              </a:ext>
            </a:extLst>
          </p:cNvPr>
          <p:cNvPicPr>
            <a:picLocks noChangeAspect="1"/>
          </p:cNvPicPr>
          <p:nvPr/>
        </p:nvPicPr>
        <p:blipFill>
          <a:blip r:embed="rId3"/>
          <a:stretch>
            <a:fillRect/>
          </a:stretch>
        </p:blipFill>
        <p:spPr>
          <a:xfrm>
            <a:off x="5061108" y="436409"/>
            <a:ext cx="6937303" cy="5985182"/>
          </a:xfrm>
          <a:prstGeom prst="rect">
            <a:avLst/>
          </a:prstGeom>
        </p:spPr>
      </p:pic>
      <p:sp>
        <p:nvSpPr>
          <p:cNvPr id="11" name="TextBox 10">
            <a:extLst>
              <a:ext uri="{FF2B5EF4-FFF2-40B4-BE49-F238E27FC236}">
                <a16:creationId xmlns:a16="http://schemas.microsoft.com/office/drawing/2014/main" id="{648D20CD-965B-F246-8F0B-2E9DCB8D7B7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System Landscape Diagram</a:t>
            </a:r>
          </a:p>
        </p:txBody>
      </p:sp>
    </p:spTree>
    <p:extLst>
      <p:ext uri="{BB962C8B-B14F-4D97-AF65-F5344CB8AC3E}">
        <p14:creationId xmlns:p14="http://schemas.microsoft.com/office/powerpoint/2010/main" val="259613412"/>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48EEB7C2-79EF-5B45-A4E9-F9EC3BE20D3D}"/>
              </a:ext>
            </a:extLst>
          </p:cNvPr>
          <p:cNvPicPr>
            <a:picLocks noChangeAspect="1"/>
          </p:cNvPicPr>
          <p:nvPr/>
        </p:nvPicPr>
        <p:blipFill>
          <a:blip r:embed="rId3"/>
          <a:stretch>
            <a:fillRect/>
          </a:stretch>
        </p:blipFill>
        <p:spPr>
          <a:xfrm>
            <a:off x="5414356" y="432485"/>
            <a:ext cx="6408836" cy="6178379"/>
          </a:xfrm>
          <a:prstGeom prst="rect">
            <a:avLst/>
          </a:prstGeom>
        </p:spPr>
      </p:pic>
      <p:sp>
        <p:nvSpPr>
          <p:cNvPr id="11" name="TextBox 10">
            <a:extLst>
              <a:ext uri="{FF2B5EF4-FFF2-40B4-BE49-F238E27FC236}">
                <a16:creationId xmlns:a16="http://schemas.microsoft.com/office/drawing/2014/main" id="{7AF6655C-D5CE-0B4A-BCDC-59E6DDE41639}"/>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Context Diagram</a:t>
            </a:r>
          </a:p>
        </p:txBody>
      </p:sp>
    </p:spTree>
    <p:extLst>
      <p:ext uri="{BB962C8B-B14F-4D97-AF65-F5344CB8AC3E}">
        <p14:creationId xmlns:p14="http://schemas.microsoft.com/office/powerpoint/2010/main" val="268907136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Farmacy Family </a:t>
            </a:r>
            <a:r>
              <a:rPr lang="en-US" sz="4800" kern="1200" dirty="0">
                <a:solidFill>
                  <a:schemeClr val="tx1"/>
                </a:solidFill>
                <a:latin typeface="+mj-lt"/>
                <a:ea typeface="+mj-ea"/>
                <a:cs typeface="+mj-cs"/>
              </a:rPr>
              <a:t>Container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Diagram&#10;&#10;Description automatically generated">
            <a:extLst>
              <a:ext uri="{FF2B5EF4-FFF2-40B4-BE49-F238E27FC236}">
                <a16:creationId xmlns:a16="http://schemas.microsoft.com/office/drawing/2014/main" id="{0D0C36D2-E8DE-4140-97D9-7810A51A2BAF}"/>
              </a:ext>
            </a:extLst>
          </p:cNvPr>
          <p:cNvPicPr>
            <a:picLocks noChangeAspect="1"/>
          </p:cNvPicPr>
          <p:nvPr/>
        </p:nvPicPr>
        <p:blipFill>
          <a:blip r:embed="rId3"/>
          <a:stretch>
            <a:fillRect/>
          </a:stretch>
        </p:blipFill>
        <p:spPr>
          <a:xfrm>
            <a:off x="5177481" y="197708"/>
            <a:ext cx="6533490" cy="6499654"/>
          </a:xfrm>
          <a:prstGeom prst="rect">
            <a:avLst/>
          </a:prstGeom>
        </p:spPr>
      </p:pic>
    </p:spTree>
    <p:extLst>
      <p:ext uri="{BB962C8B-B14F-4D97-AF65-F5344CB8AC3E}">
        <p14:creationId xmlns:p14="http://schemas.microsoft.com/office/powerpoint/2010/main" val="233277698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Component 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Diagram&#10;&#10;Description automatically generated">
            <a:extLst>
              <a:ext uri="{FF2B5EF4-FFF2-40B4-BE49-F238E27FC236}">
                <a16:creationId xmlns:a16="http://schemas.microsoft.com/office/drawing/2014/main" id="{059F5648-7DE5-DE4B-90CC-975BC951F410}"/>
              </a:ext>
            </a:extLst>
          </p:cNvPr>
          <p:cNvPicPr>
            <a:picLocks noChangeAspect="1"/>
          </p:cNvPicPr>
          <p:nvPr/>
        </p:nvPicPr>
        <p:blipFill>
          <a:blip r:embed="rId3"/>
          <a:stretch>
            <a:fillRect/>
          </a:stretch>
        </p:blipFill>
        <p:spPr>
          <a:xfrm>
            <a:off x="5078627" y="-1"/>
            <a:ext cx="7006281" cy="6685005"/>
          </a:xfrm>
          <a:prstGeom prst="rect">
            <a:avLst/>
          </a:prstGeom>
        </p:spPr>
      </p:pic>
    </p:spTree>
    <p:extLst>
      <p:ext uri="{BB962C8B-B14F-4D97-AF65-F5344CB8AC3E}">
        <p14:creationId xmlns:p14="http://schemas.microsoft.com/office/powerpoint/2010/main" val="426272246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a:solidFill>
                  <a:schemeClr val="tx1"/>
                </a:solidFill>
                <a:latin typeface="+mj-lt"/>
                <a:ea typeface="+mj-ea"/>
                <a:cs typeface="+mj-cs"/>
              </a:rPr>
              <a:t>Analytics Container </a:t>
            </a:r>
            <a:r>
              <a:rPr lang="en-US" sz="4800" kern="1200" dirty="0">
                <a:solidFill>
                  <a:schemeClr val="tx1"/>
                </a:solidFill>
                <a:latin typeface="+mj-lt"/>
                <a:ea typeface="+mj-ea"/>
                <a:cs typeface="+mj-cs"/>
              </a:rPr>
              <a:t>Diagram</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Graphical user interface, diagram, text&#10;&#10;Description automatically generated">
            <a:extLst>
              <a:ext uri="{FF2B5EF4-FFF2-40B4-BE49-F238E27FC236}">
                <a16:creationId xmlns:a16="http://schemas.microsoft.com/office/drawing/2014/main" id="{1BA92275-5ACB-1B47-B6FA-E3FCD1B18363}"/>
              </a:ext>
            </a:extLst>
          </p:cNvPr>
          <p:cNvPicPr>
            <a:picLocks noChangeAspect="1"/>
          </p:cNvPicPr>
          <p:nvPr/>
        </p:nvPicPr>
        <p:blipFill>
          <a:blip r:embed="rId3"/>
          <a:stretch>
            <a:fillRect/>
          </a:stretch>
        </p:blipFill>
        <p:spPr>
          <a:xfrm>
            <a:off x="5239264" y="67962"/>
            <a:ext cx="6845643" cy="6722076"/>
          </a:xfrm>
          <a:prstGeom prst="rect">
            <a:avLst/>
          </a:prstGeom>
        </p:spPr>
      </p:pic>
    </p:spTree>
    <p:extLst>
      <p:ext uri="{BB962C8B-B14F-4D97-AF65-F5344CB8AC3E}">
        <p14:creationId xmlns:p14="http://schemas.microsoft.com/office/powerpoint/2010/main" val="947437420"/>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8E7B14-FAEF-0B4C-B7E8-038BFBC110AC}"/>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Farmacy Family Deployment Diagram</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Graphical user interface, diagram, application&#10;&#10;Description automatically generated">
            <a:extLst>
              <a:ext uri="{FF2B5EF4-FFF2-40B4-BE49-F238E27FC236}">
                <a16:creationId xmlns:a16="http://schemas.microsoft.com/office/drawing/2014/main" id="{C9C0D675-E07B-4F41-BD2C-81FC2BDB336D}"/>
              </a:ext>
            </a:extLst>
          </p:cNvPr>
          <p:cNvPicPr>
            <a:picLocks noChangeAspect="1"/>
          </p:cNvPicPr>
          <p:nvPr/>
        </p:nvPicPr>
        <p:blipFill>
          <a:blip r:embed="rId3"/>
          <a:stretch>
            <a:fillRect/>
          </a:stretch>
        </p:blipFill>
        <p:spPr>
          <a:xfrm>
            <a:off x="5288692" y="98853"/>
            <a:ext cx="6422279" cy="6647935"/>
          </a:xfrm>
          <a:prstGeom prst="rect">
            <a:avLst/>
          </a:prstGeom>
        </p:spPr>
      </p:pic>
    </p:spTree>
    <p:extLst>
      <p:ext uri="{BB962C8B-B14F-4D97-AF65-F5344CB8AC3E}">
        <p14:creationId xmlns:p14="http://schemas.microsoft.com/office/powerpoint/2010/main" val="239155788"/>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1B660-4E1A-2245-9AFE-D31BBE09A471}"/>
              </a:ext>
            </a:extLst>
          </p:cNvPr>
          <p:cNvSpPr>
            <a:spLocks noGrp="1"/>
          </p:cNvSpPr>
          <p:nvPr>
            <p:ph type="title"/>
          </p:nvPr>
        </p:nvSpPr>
        <p:spPr>
          <a:xfrm>
            <a:off x="152229" y="209552"/>
            <a:ext cx="10515600" cy="798684"/>
          </a:xfrm>
        </p:spPr>
        <p:txBody>
          <a:bodyPr>
            <a:normAutofit fontScale="90000"/>
          </a:bodyPr>
          <a:lstStyle/>
          <a:p>
            <a:r>
              <a:rPr lang="en-US" dirty="0"/>
              <a:t>Key Links</a:t>
            </a:r>
          </a:p>
        </p:txBody>
      </p:sp>
      <p:sp>
        <p:nvSpPr>
          <p:cNvPr id="4" name="Rectangle 3">
            <a:extLst>
              <a:ext uri="{FF2B5EF4-FFF2-40B4-BE49-F238E27FC236}">
                <a16:creationId xmlns:a16="http://schemas.microsoft.com/office/drawing/2014/main" id="{7B5C5CAA-0F34-B648-AE68-2EB597C10E0F}"/>
              </a:ext>
            </a:extLst>
          </p:cNvPr>
          <p:cNvSpPr/>
          <p:nvPr/>
        </p:nvSpPr>
        <p:spPr>
          <a:xfrm>
            <a:off x="152229" y="1197744"/>
            <a:ext cx="6096000" cy="2308324"/>
          </a:xfrm>
          <a:prstGeom prst="rect">
            <a:avLst/>
          </a:prstGeom>
        </p:spPr>
        <p:txBody>
          <a:bodyPr>
            <a:spAutoFit/>
          </a:bodyPr>
          <a:lstStyle/>
          <a:p>
            <a:pPr marL="285750" indent="-285750">
              <a:buFont typeface="Arial" panose="020B0604020202020204" pitchFamily="34" charset="0"/>
              <a:buChar char="•"/>
            </a:pPr>
            <a:r>
              <a:rPr lang="en-US" dirty="0"/>
              <a:t>Farmacy Family artefacts </a:t>
            </a:r>
            <a:r>
              <a:rPr lang="en-US" dirty="0">
                <a:hlinkClick r:id="rId2"/>
              </a:rPr>
              <a:t>root folder</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a:p>
            <a:pPr marL="285750" indent="-285750">
              <a:buFont typeface="Arial" panose="020B0604020202020204" pitchFamily="34" charset="0"/>
              <a:buChar char="•"/>
            </a:pPr>
            <a:r>
              <a:rPr lang="en-US" dirty="0">
                <a:effectLst/>
                <a:latin typeface="Arial" panose="020B0604020202020204" pitchFamily="34" charset="0"/>
              </a:rPr>
              <a:t>What went into consideration?</a:t>
            </a:r>
          </a:p>
          <a:p>
            <a:pPr marL="742950" lvl="1" indent="-285750">
              <a:buFont typeface="Arial" panose="020B0604020202020204" pitchFamily="34" charset="0"/>
              <a:buChar char="•"/>
            </a:pPr>
            <a:r>
              <a:rPr lang="en-US" dirty="0">
                <a:latin typeface="Arial" panose="020B0604020202020204" pitchFamily="34" charset="0"/>
                <a:hlinkClick r:id="rId3"/>
              </a:rPr>
              <a:t>Requirements</a:t>
            </a:r>
            <a:endParaRPr lang="en-US" dirty="0">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4"/>
              </a:rPr>
              <a:t>Quality Attributes Identification</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effectLst/>
                <a:latin typeface="Arial" panose="020B0604020202020204" pitchFamily="34" charset="0"/>
                <a:hlinkClick r:id="rId5"/>
              </a:rPr>
              <a:t>ADRs</a:t>
            </a:r>
            <a:endParaRPr lang="en-US" dirty="0">
              <a:effectLst/>
              <a:latin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hlinkClick r:id="rId6"/>
              </a:rPr>
              <a:t>Overall Solution</a:t>
            </a:r>
            <a:endParaRPr lang="en-US" dirty="0">
              <a:effectLst/>
              <a:latin typeface="Arial" panose="020B0604020202020204" pitchFamily="34" charset="0"/>
            </a:endParaRPr>
          </a:p>
          <a:p>
            <a:pPr marL="285750" indent="-285750">
              <a:buFont typeface="Arial" panose="020B0604020202020204" pitchFamily="34" charset="0"/>
              <a:buChar char="•"/>
            </a:pPr>
            <a:endParaRPr lang="en-US" dirty="0">
              <a:effectLst/>
              <a:latin typeface="Arial" panose="020B0604020202020204" pitchFamily="34" charset="0"/>
            </a:endParaRPr>
          </a:p>
        </p:txBody>
      </p:sp>
    </p:spTree>
    <p:extLst>
      <p:ext uri="{BB962C8B-B14F-4D97-AF65-F5344CB8AC3E}">
        <p14:creationId xmlns:p14="http://schemas.microsoft.com/office/powerpoint/2010/main" val="1626516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4" descr="Church Preaching Slide: Shout It Out - SermonCentral.com">
            <a:extLst>
              <a:ext uri="{FF2B5EF4-FFF2-40B4-BE49-F238E27FC236}">
                <a16:creationId xmlns:a16="http://schemas.microsoft.com/office/drawing/2014/main" id="{8D601F94-A989-5544-822C-F0260ACA851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709803"/>
            <a:ext cx="7214616" cy="5410962"/>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0C18F959-C450-2B44-B9E1-F9C2632EE706}"/>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Thank You!</a:t>
            </a:r>
          </a:p>
        </p:txBody>
      </p:sp>
    </p:spTree>
    <p:extLst>
      <p:ext uri="{BB962C8B-B14F-4D97-AF65-F5344CB8AC3E}">
        <p14:creationId xmlns:p14="http://schemas.microsoft.com/office/powerpoint/2010/main" val="1870509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b="1"/>
              <a:t>Problem Statement</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2000" dirty="0"/>
              <a:t>Wow, Food as medicine. Bob has been using awesome &amp; delicious food to overcome his health issues with obesity and high blood pressure. He feels lucky that he found this great platform known as Farmacy Food whose slogan is Food As Medicine. He has been sharing this idea widely within his circles and looking more </a:t>
            </a:r>
            <a:r>
              <a:rPr lang="en-US" sz="2000" b="1" dirty="0"/>
              <a:t>better ways and means to become an engaged customer</a:t>
            </a:r>
            <a:r>
              <a:rPr lang="en-US" sz="2000" dirty="0"/>
              <a:t> where he can be the </a:t>
            </a:r>
            <a:r>
              <a:rPr lang="en-US" sz="2000" b="1" dirty="0"/>
              <a:t>voice of the the great initiative</a:t>
            </a:r>
            <a:r>
              <a:rPr lang="en-US" sz="2000" dirty="0"/>
              <a:t>, </a:t>
            </a:r>
            <a:r>
              <a:rPr lang="en-US" sz="2000" b="1" dirty="0"/>
              <a:t>connect with other similar minded people</a:t>
            </a:r>
            <a:r>
              <a:rPr lang="en-US" sz="2000" dirty="0"/>
              <a:t> as well as areas where he can improve to </a:t>
            </a:r>
            <a:r>
              <a:rPr lang="en-US" sz="2000" b="1" dirty="0"/>
              <a:t>address his struggles with his medical conditions</a:t>
            </a:r>
            <a:r>
              <a:rPr lang="en-US" sz="2000" dirty="0"/>
              <a:t>. </a:t>
            </a:r>
          </a:p>
        </p:txBody>
      </p:sp>
      <p:pic>
        <p:nvPicPr>
          <p:cNvPr id="5" name="Picture 4" descr="SleuthSayers: What&amp;#39;s the Objective?">
            <a:extLst>
              <a:ext uri="{FF2B5EF4-FFF2-40B4-BE49-F238E27FC236}">
                <a16:creationId xmlns:a16="http://schemas.microsoft.com/office/drawing/2014/main" id="{F21090A0-9672-FB42-A474-6364C33EC0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219" r="-1" b="5192"/>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74" name="Straight Connector 7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221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D6091-B198-2147-9609-C87A761209F8}"/>
              </a:ext>
            </a:extLst>
          </p:cNvPr>
          <p:cNvSpPr>
            <a:spLocks noGrp="1"/>
          </p:cNvSpPr>
          <p:nvPr>
            <p:ph type="title"/>
          </p:nvPr>
        </p:nvSpPr>
        <p:spPr>
          <a:xfrm>
            <a:off x="4965430" y="629268"/>
            <a:ext cx="6586491" cy="1286160"/>
          </a:xfrm>
        </p:spPr>
        <p:txBody>
          <a:bodyPr vert="horz" lIns="91440" tIns="45720" rIns="91440" bIns="45720" rtlCol="0" anchor="b">
            <a:normAutofit/>
          </a:bodyPr>
          <a:lstStyle/>
          <a:p>
            <a:pPr>
              <a:spcBef>
                <a:spcPct val="0"/>
              </a:spcBef>
            </a:pPr>
            <a:r>
              <a:rPr lang="en-US" dirty="0"/>
              <a:t>Solution</a:t>
            </a:r>
          </a:p>
        </p:txBody>
      </p:sp>
      <p:sp>
        <p:nvSpPr>
          <p:cNvPr id="3" name="Rectangle 2">
            <a:extLst>
              <a:ext uri="{FF2B5EF4-FFF2-40B4-BE49-F238E27FC236}">
                <a16:creationId xmlns:a16="http://schemas.microsoft.com/office/drawing/2014/main" id="{52C70286-2F05-914C-B1AE-B70473122A9B}"/>
              </a:ext>
            </a:extLst>
          </p:cNvPr>
          <p:cNvSpPr/>
          <p:nvPr/>
        </p:nvSpPr>
        <p:spPr>
          <a:xfrm>
            <a:off x="4965431" y="2438400"/>
            <a:ext cx="6586489" cy="3785419"/>
          </a:xfrm>
          <a:prstGeom prst="rect">
            <a:avLst/>
          </a:prstGeom>
        </p:spPr>
        <p:txBody>
          <a:bodyPr vert="horz" lIns="91440" tIns="45720" rIns="91440" bIns="45720" rtlCol="0">
            <a:normAutofit/>
          </a:bodyPr>
          <a:lstStyle/>
          <a:p>
            <a:pPr>
              <a:lnSpc>
                <a:spcPct val="90000"/>
              </a:lnSpc>
              <a:spcAft>
                <a:spcPts val="600"/>
              </a:spcAft>
            </a:pPr>
            <a:r>
              <a:rPr lang="en-US" sz="1900" dirty="0"/>
              <a:t>We have been thinking about the extension of Farmacy Food as well as heard our customers and we are happy to share that we have started our efforts towards that. The overall idea is to make sure we provide a platform to our huge customer base where they can better </a:t>
            </a:r>
            <a:r>
              <a:rPr lang="en-US" sz="1900" b="1" dirty="0"/>
              <a:t>engage themselves</a:t>
            </a:r>
            <a:r>
              <a:rPr lang="en-US" sz="1900" dirty="0"/>
              <a:t>, be the voice of the program, </a:t>
            </a:r>
            <a:r>
              <a:rPr lang="en-US" sz="1900" b="1" dirty="0"/>
              <a:t>educate themselves via different wellness programs </a:t>
            </a:r>
            <a:r>
              <a:rPr lang="en-US" sz="1900" dirty="0"/>
              <a:t>offered through this new platform, easily able to </a:t>
            </a:r>
            <a:r>
              <a:rPr lang="en-US" sz="1900" b="1" dirty="0"/>
              <a:t>engage with medical providers</a:t>
            </a:r>
            <a:r>
              <a:rPr lang="en-US" sz="1900" dirty="0"/>
              <a:t> to get better insights about how their overall health is doing and rely on the platform for better suggestions to improve their health using food as medicine and platform making sure that right food is available in right areas considering all the analytics results which is all based on difference set of customer data.</a:t>
            </a:r>
          </a:p>
        </p:txBody>
      </p:sp>
      <p:sp>
        <p:nvSpPr>
          <p:cNvPr id="4" name="TextBox 3">
            <a:extLst>
              <a:ext uri="{FF2B5EF4-FFF2-40B4-BE49-F238E27FC236}">
                <a16:creationId xmlns:a16="http://schemas.microsoft.com/office/drawing/2014/main" id="{DDF13745-6BB1-0347-83C2-383DB745E60E}"/>
              </a:ext>
            </a:extLst>
          </p:cNvPr>
          <p:cNvSpPr txBox="1"/>
          <p:nvPr/>
        </p:nvSpPr>
        <p:spPr>
          <a:xfrm>
            <a:off x="7525265" y="6549081"/>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99A0EDE4-216E-C447-9970-2BBF4445936E}"/>
              </a:ext>
            </a:extLst>
          </p:cNvPr>
          <p:cNvSpPr txBox="1"/>
          <p:nvPr/>
        </p:nvSpPr>
        <p:spPr>
          <a:xfrm>
            <a:off x="6975079" y="6106649"/>
            <a:ext cx="3474797" cy="707886"/>
          </a:xfrm>
          <a:prstGeom prst="rect">
            <a:avLst/>
          </a:prstGeom>
          <a:noFill/>
        </p:spPr>
        <p:txBody>
          <a:bodyPr wrap="none" rtlCol="0">
            <a:spAutoFit/>
          </a:bodyPr>
          <a:lstStyle/>
          <a:p>
            <a:r>
              <a:rPr lang="en-US" sz="4000" b="1" dirty="0">
                <a:solidFill>
                  <a:schemeClr val="accent6"/>
                </a:solidFill>
              </a:rPr>
              <a:t>Farmacy Family</a:t>
            </a:r>
          </a:p>
        </p:txBody>
      </p:sp>
      <p:sp>
        <p:nvSpPr>
          <p:cNvPr id="6" name="Down Arrow 5">
            <a:extLst>
              <a:ext uri="{FF2B5EF4-FFF2-40B4-BE49-F238E27FC236}">
                <a16:creationId xmlns:a16="http://schemas.microsoft.com/office/drawing/2014/main" id="{92E19D93-FFF2-D941-84B8-69C346A24FD6}"/>
              </a:ext>
            </a:extLst>
          </p:cNvPr>
          <p:cNvSpPr/>
          <p:nvPr/>
        </p:nvSpPr>
        <p:spPr>
          <a:xfrm>
            <a:off x="8476735" y="5721179"/>
            <a:ext cx="395416" cy="5397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314,903 Problem Solution Stock Photos and Images - 123RF">
            <a:extLst>
              <a:ext uri="{FF2B5EF4-FFF2-40B4-BE49-F238E27FC236}">
                <a16:creationId xmlns:a16="http://schemas.microsoft.com/office/drawing/2014/main" id="{3FB48FA9-1482-164E-B11F-017A9802FF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4" y="0"/>
            <a:ext cx="496543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721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repeatCount="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Architecture Characteristics &amp; Style</a:t>
            </a:r>
          </a:p>
        </p:txBody>
      </p:sp>
    </p:spTree>
    <p:extLst>
      <p:ext uri="{BB962C8B-B14F-4D97-AF65-F5344CB8AC3E}">
        <p14:creationId xmlns:p14="http://schemas.microsoft.com/office/powerpoint/2010/main" val="222473759"/>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152229" y="189858"/>
            <a:ext cx="10515600" cy="761614"/>
          </a:xfrm>
        </p:spPr>
        <p:txBody>
          <a:bodyPr>
            <a:normAutofit fontScale="90000"/>
          </a:bodyPr>
          <a:lstStyle/>
          <a:p>
            <a:r>
              <a:rPr lang="en-GB" sz="4000" b="1" dirty="0"/>
              <a:t>Quality Attributes/ Architecture </a:t>
            </a:r>
            <a:r>
              <a:rPr lang="en-GB" sz="4000" b="1" dirty="0" err="1"/>
              <a:t>Ilities</a:t>
            </a:r>
            <a:r>
              <a:rPr lang="en-GB" sz="4000" b="1" dirty="0"/>
              <a:t> / Characteristics</a:t>
            </a:r>
          </a:p>
        </p:txBody>
      </p:sp>
      <p:pic>
        <p:nvPicPr>
          <p:cNvPr id="6146" name="Picture 2" descr="Farmacy Family Archutecture Illities">
            <a:extLst>
              <a:ext uri="{FF2B5EF4-FFF2-40B4-BE49-F238E27FC236}">
                <a16:creationId xmlns:a16="http://schemas.microsoft.com/office/drawing/2014/main" id="{ECFE361D-9EDA-0545-B821-C44CDC8C15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87395"/>
            <a:ext cx="11429999" cy="5338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657031"/>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AAC4F-EB8D-B745-91DA-75E2CFDFAB18}"/>
              </a:ext>
            </a:extLst>
          </p:cNvPr>
          <p:cNvSpPr>
            <a:spLocks noGrp="1"/>
          </p:cNvSpPr>
          <p:nvPr>
            <p:ph type="title"/>
          </p:nvPr>
        </p:nvSpPr>
        <p:spPr/>
        <p:txBody>
          <a:bodyPr/>
          <a:lstStyle/>
          <a:p>
            <a:endParaRPr lang="en-US"/>
          </a:p>
        </p:txBody>
      </p:sp>
      <p:pic>
        <p:nvPicPr>
          <p:cNvPr id="4" name="Picture 3" descr="Calendar&#10;&#10;Description automatically generated">
            <a:extLst>
              <a:ext uri="{FF2B5EF4-FFF2-40B4-BE49-F238E27FC236}">
                <a16:creationId xmlns:a16="http://schemas.microsoft.com/office/drawing/2014/main" id="{C5E5FD1B-57AA-5247-82E9-8E3EBA575A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086" y="798879"/>
            <a:ext cx="11261828" cy="4349383"/>
          </a:xfrm>
          <a:prstGeom prst="rect">
            <a:avLst/>
          </a:prstGeom>
        </p:spPr>
      </p:pic>
      <p:sp>
        <p:nvSpPr>
          <p:cNvPr id="5" name="TextBox 4">
            <a:extLst>
              <a:ext uri="{FF2B5EF4-FFF2-40B4-BE49-F238E27FC236}">
                <a16:creationId xmlns:a16="http://schemas.microsoft.com/office/drawing/2014/main" id="{6F337F8A-1CE8-EF41-8031-12775BB730F9}"/>
              </a:ext>
            </a:extLst>
          </p:cNvPr>
          <p:cNvSpPr txBox="1"/>
          <p:nvPr/>
        </p:nvSpPr>
        <p:spPr>
          <a:xfrm>
            <a:off x="1816444" y="5847099"/>
            <a:ext cx="1830309" cy="369332"/>
          </a:xfrm>
          <a:prstGeom prst="rect">
            <a:avLst/>
          </a:prstGeom>
          <a:noFill/>
        </p:spPr>
        <p:txBody>
          <a:bodyPr wrap="none" rtlCol="0">
            <a:spAutoFit/>
          </a:bodyPr>
          <a:lstStyle/>
          <a:p>
            <a:r>
              <a:rPr lang="en-US" b="1" dirty="0"/>
              <a:t>Decision is to use</a:t>
            </a:r>
          </a:p>
        </p:txBody>
      </p:sp>
      <p:sp>
        <p:nvSpPr>
          <p:cNvPr id="6" name="TextBox 5">
            <a:extLst>
              <a:ext uri="{FF2B5EF4-FFF2-40B4-BE49-F238E27FC236}">
                <a16:creationId xmlns:a16="http://schemas.microsoft.com/office/drawing/2014/main" id="{561D5EDB-C333-9345-9C9F-E9EE22F40122}"/>
              </a:ext>
            </a:extLst>
          </p:cNvPr>
          <p:cNvSpPr txBox="1"/>
          <p:nvPr/>
        </p:nvSpPr>
        <p:spPr>
          <a:xfrm>
            <a:off x="6089650" y="5541989"/>
            <a:ext cx="3210751" cy="369332"/>
          </a:xfrm>
          <a:prstGeom prst="rect">
            <a:avLst/>
          </a:prstGeom>
          <a:noFill/>
        </p:spPr>
        <p:txBody>
          <a:bodyPr wrap="none" rtlCol="0">
            <a:spAutoFit/>
          </a:bodyPr>
          <a:lstStyle/>
          <a:p>
            <a:r>
              <a:rPr lang="en-US" dirty="0"/>
              <a:t>Service-based Architecture Style</a:t>
            </a:r>
          </a:p>
        </p:txBody>
      </p:sp>
      <p:sp>
        <p:nvSpPr>
          <p:cNvPr id="7" name="TextBox 6">
            <a:extLst>
              <a:ext uri="{FF2B5EF4-FFF2-40B4-BE49-F238E27FC236}">
                <a16:creationId xmlns:a16="http://schemas.microsoft.com/office/drawing/2014/main" id="{B3A8C168-16B3-304D-B3BC-396007AE8A77}"/>
              </a:ext>
            </a:extLst>
          </p:cNvPr>
          <p:cNvSpPr txBox="1"/>
          <p:nvPr/>
        </p:nvSpPr>
        <p:spPr>
          <a:xfrm>
            <a:off x="6800334" y="6216431"/>
            <a:ext cx="1383840" cy="369332"/>
          </a:xfrm>
          <a:prstGeom prst="rect">
            <a:avLst/>
          </a:prstGeom>
          <a:noFill/>
        </p:spPr>
        <p:txBody>
          <a:bodyPr wrap="none" rtlCol="0">
            <a:spAutoFit/>
          </a:bodyPr>
          <a:lstStyle/>
          <a:p>
            <a:r>
              <a:rPr lang="en-US" dirty="0"/>
              <a:t>Event-Driven</a:t>
            </a:r>
          </a:p>
        </p:txBody>
      </p:sp>
      <p:sp>
        <p:nvSpPr>
          <p:cNvPr id="10" name="Up-Down Arrow 9">
            <a:extLst>
              <a:ext uri="{FF2B5EF4-FFF2-40B4-BE49-F238E27FC236}">
                <a16:creationId xmlns:a16="http://schemas.microsoft.com/office/drawing/2014/main" id="{F8FE0CE1-701E-8340-9A4D-424F9BE2BCAB}"/>
              </a:ext>
            </a:extLst>
          </p:cNvPr>
          <p:cNvSpPr/>
          <p:nvPr/>
        </p:nvSpPr>
        <p:spPr>
          <a:xfrm>
            <a:off x="4796766" y="5338119"/>
            <a:ext cx="306574" cy="1445242"/>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3">
            <a:extLst>
              <a:ext uri="{FF2B5EF4-FFF2-40B4-BE49-F238E27FC236}">
                <a16:creationId xmlns:a16="http://schemas.microsoft.com/office/drawing/2014/main" id="{6C2B59BE-9B36-C546-A05F-24EB6EA52488}"/>
              </a:ext>
            </a:extLst>
          </p:cNvPr>
          <p:cNvSpPr txBox="1">
            <a:spLocks/>
          </p:cNvSpPr>
          <p:nvPr/>
        </p:nvSpPr>
        <p:spPr>
          <a:xfrm>
            <a:off x="164586" y="74639"/>
            <a:ext cx="10515600" cy="761614"/>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000" b="1" dirty="0"/>
              <a:t>Architecture Styles</a:t>
            </a:r>
          </a:p>
        </p:txBody>
      </p:sp>
      <p:cxnSp>
        <p:nvCxnSpPr>
          <p:cNvPr id="13" name="Straight Arrow Connector 12">
            <a:extLst>
              <a:ext uri="{FF2B5EF4-FFF2-40B4-BE49-F238E27FC236}">
                <a16:creationId xmlns:a16="http://schemas.microsoft.com/office/drawing/2014/main" id="{00F66E4A-5699-9849-ABF8-AE21A18155F7}"/>
              </a:ext>
            </a:extLst>
          </p:cNvPr>
          <p:cNvCxnSpPr>
            <a:cxnSpLocks/>
            <a:stCxn id="5" idx="3"/>
            <a:endCxn id="6" idx="1"/>
          </p:cNvCxnSpPr>
          <p:nvPr/>
        </p:nvCxnSpPr>
        <p:spPr>
          <a:xfrm flipV="1">
            <a:off x="3646753" y="5726655"/>
            <a:ext cx="2442897" cy="305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B858E2E-FC6F-4A4D-ADCD-CD1F04EC1690}"/>
              </a:ext>
            </a:extLst>
          </p:cNvPr>
          <p:cNvCxnSpPr>
            <a:cxnSpLocks/>
            <a:stCxn id="5" idx="3"/>
            <a:endCxn id="7" idx="1"/>
          </p:cNvCxnSpPr>
          <p:nvPr/>
        </p:nvCxnSpPr>
        <p:spPr>
          <a:xfrm>
            <a:off x="3646753" y="6031765"/>
            <a:ext cx="3153581"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86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repeatCount="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strips(down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strips(downLeft)">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strips(downLeft)">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12"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strips(downLeft)">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8" presetClass="entr" presetSubtype="12"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strips(downLeft)">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FEFB3F-2F48-4288-B810-BF7DA4C4CA95}"/>
              </a:ext>
            </a:extLst>
          </p:cNvPr>
          <p:cNvSpPr>
            <a:spLocks noGrp="1"/>
          </p:cNvSpPr>
          <p:nvPr>
            <p:ph type="title"/>
          </p:nvPr>
        </p:nvSpPr>
        <p:spPr>
          <a:xfrm>
            <a:off x="831849" y="1709738"/>
            <a:ext cx="11042993" cy="2852737"/>
          </a:xfrm>
        </p:spPr>
        <p:txBody>
          <a:bodyPr/>
          <a:lstStyle/>
          <a:p>
            <a:r>
              <a:rPr lang="en-GB" dirty="0"/>
              <a:t>System Design</a:t>
            </a:r>
          </a:p>
        </p:txBody>
      </p:sp>
    </p:spTree>
    <p:extLst>
      <p:ext uri="{BB962C8B-B14F-4D97-AF65-F5344CB8AC3E}">
        <p14:creationId xmlns:p14="http://schemas.microsoft.com/office/powerpoint/2010/main" val="1192874146"/>
      </p:ext>
    </p:extLst>
  </p:cSld>
  <p:clrMapOvr>
    <a:masterClrMapping/>
  </p:clrMapOvr>
  <mc:AlternateContent xmlns:mc="http://schemas.openxmlformats.org/markup-compatibility/2006" xmlns:p14="http://schemas.microsoft.com/office/powerpoint/2010/main">
    <mc:Choice Requires="p14">
      <p:transition spd="slow" p14:dur="2000" advTm="6628"/>
    </mc:Choice>
    <mc:Fallback xmlns="">
      <p:transition spd="slow" advTm="662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6" y="186220"/>
            <a:ext cx="10515600" cy="1325563"/>
          </a:xfrm>
        </p:spPr>
        <p:txBody>
          <a:bodyPr/>
          <a:lstStyle/>
          <a:p>
            <a:r>
              <a:rPr lang="en-US" dirty="0"/>
              <a:t>Step 1: Component Identification</a:t>
            </a:r>
          </a:p>
        </p:txBody>
      </p:sp>
      <p:sp>
        <p:nvSpPr>
          <p:cNvPr id="6" name="TextBox 5">
            <a:extLst>
              <a:ext uri="{FF2B5EF4-FFF2-40B4-BE49-F238E27FC236}">
                <a16:creationId xmlns:a16="http://schemas.microsoft.com/office/drawing/2014/main" id="{4EB23DBF-E981-C34F-977C-B2E0C81DBD52}"/>
              </a:ext>
            </a:extLst>
          </p:cNvPr>
          <p:cNvSpPr txBox="1"/>
          <p:nvPr/>
        </p:nvSpPr>
        <p:spPr>
          <a:xfrm>
            <a:off x="413146" y="1193357"/>
            <a:ext cx="8113016" cy="504753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Using Workflow Approach (Event Storming DDD Concept) - </a:t>
            </a:r>
            <a:r>
              <a:rPr lang="en-US" sz="1400" dirty="0"/>
              <a:t>Actor/Action Approach</a:t>
            </a:r>
          </a:p>
          <a:p>
            <a:r>
              <a:rPr lang="en-US" sz="1400" b="1" dirty="0"/>
              <a:t>Customer</a:t>
            </a:r>
          </a:p>
          <a:p>
            <a:r>
              <a:rPr lang="en-US" sz="1400" dirty="0"/>
              <a:t>	Signup to become Engage Customers (Provide Profile Info)</a:t>
            </a:r>
          </a:p>
          <a:p>
            <a:r>
              <a:rPr lang="en-US" sz="1400" dirty="0"/>
              <a:t>	Configure Preferences</a:t>
            </a:r>
          </a:p>
          <a:p>
            <a:r>
              <a:rPr lang="en-US" sz="1400" dirty="0"/>
              <a:t>		Customer Info Community can see	</a:t>
            </a:r>
          </a:p>
          <a:p>
            <a:r>
              <a:rPr lang="en-US" sz="1400" dirty="0"/>
              <a:t>		Can be shared with medical service providers</a:t>
            </a:r>
          </a:p>
          <a:p>
            <a:r>
              <a:rPr lang="en-US" sz="1400" dirty="0"/>
              <a:t>	Create Forums</a:t>
            </a:r>
          </a:p>
          <a:p>
            <a:r>
              <a:rPr lang="en-US" sz="1400" dirty="0"/>
              <a:t>	Engage in Social events (classes, forums, wellness education programs)</a:t>
            </a:r>
          </a:p>
          <a:p>
            <a:r>
              <a:rPr lang="en-US" sz="1400" dirty="0"/>
              <a:t>	Engage with doctors &amp; Dieticians</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p>
          <a:p>
            <a:r>
              <a:rPr lang="en-US" sz="1400" b="1" dirty="0"/>
              <a:t>System</a:t>
            </a:r>
          </a:p>
          <a:p>
            <a:r>
              <a:rPr lang="en-US" sz="1400" dirty="0"/>
              <a:t>	Integrate with Clinics</a:t>
            </a:r>
          </a:p>
          <a:p>
            <a:r>
              <a:rPr lang="en-US" sz="1400" dirty="0"/>
              <a:t>	Integrate with </a:t>
            </a:r>
            <a:r>
              <a:rPr lang="en-US" sz="1400" dirty="0" err="1"/>
              <a:t>eDieticians</a:t>
            </a:r>
            <a:endParaRPr lang="en-US" sz="1400" dirty="0"/>
          </a:p>
          <a:p>
            <a:r>
              <a:rPr lang="en-US" sz="1400" dirty="0"/>
              <a:t>	Integrate with Farmacy Food</a:t>
            </a:r>
          </a:p>
          <a:p>
            <a:r>
              <a:rPr lang="en-US" sz="1400" dirty="0"/>
              <a:t>	Integrate with Generic Components (Notifications, Reports etc.)</a:t>
            </a:r>
          </a:p>
          <a:p>
            <a:r>
              <a:rPr lang="en-US" sz="1400" dirty="0"/>
              <a:t>	Gather Customer results and store it in Data Lake via Ingestion process</a:t>
            </a:r>
          </a:p>
          <a:p>
            <a:r>
              <a:rPr lang="en-US" sz="1400" dirty="0"/>
              <a:t>	Payments/Procurements???</a:t>
            </a:r>
          </a:p>
          <a:p>
            <a:r>
              <a:rPr lang="en-US" sz="1400" b="1" dirty="0"/>
              <a:t>Analytics</a:t>
            </a:r>
          </a:p>
          <a:p>
            <a:r>
              <a:rPr lang="en-US" sz="1400" dirty="0"/>
              <a:t>	Gather results from data lake and run ML Models</a:t>
            </a:r>
          </a:p>
          <a:p>
            <a:r>
              <a:rPr lang="en-US" sz="1400" dirty="0"/>
              <a:t>	Store Customer/Geographical suggestions/trends suggested by ML </a:t>
            </a:r>
          </a:p>
        </p:txBody>
      </p:sp>
    </p:spTree>
    <p:extLst>
      <p:ext uri="{BB962C8B-B14F-4D97-AF65-F5344CB8AC3E}">
        <p14:creationId xmlns:p14="http://schemas.microsoft.com/office/powerpoint/2010/main" val="210684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31-C646-844E-AC58-CC5D82D8F097}"/>
              </a:ext>
            </a:extLst>
          </p:cNvPr>
          <p:cNvSpPr>
            <a:spLocks noGrp="1"/>
          </p:cNvSpPr>
          <p:nvPr>
            <p:ph type="title"/>
          </p:nvPr>
        </p:nvSpPr>
        <p:spPr>
          <a:xfrm>
            <a:off x="311425" y="7674"/>
            <a:ext cx="10515600" cy="867328"/>
          </a:xfrm>
        </p:spPr>
        <p:txBody>
          <a:bodyPr>
            <a:normAutofit fontScale="90000"/>
          </a:bodyPr>
          <a:lstStyle/>
          <a:p>
            <a:r>
              <a:rPr lang="en-US" dirty="0"/>
              <a:t>Step 2 &amp; 3: Assign Requirements to Components</a:t>
            </a:r>
          </a:p>
        </p:txBody>
      </p:sp>
      <p:sp>
        <p:nvSpPr>
          <p:cNvPr id="5" name="TextBox 4">
            <a:extLst>
              <a:ext uri="{FF2B5EF4-FFF2-40B4-BE49-F238E27FC236}">
                <a16:creationId xmlns:a16="http://schemas.microsoft.com/office/drawing/2014/main" id="{48C04C56-FFA8-0143-967D-FCFF145D9DC3}"/>
              </a:ext>
            </a:extLst>
          </p:cNvPr>
          <p:cNvSpPr txBox="1"/>
          <p:nvPr/>
        </p:nvSpPr>
        <p:spPr>
          <a:xfrm>
            <a:off x="311425" y="795490"/>
            <a:ext cx="6059558" cy="5478423"/>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b="1" dirty="0"/>
              <a:t>Customer</a:t>
            </a:r>
          </a:p>
          <a:p>
            <a:r>
              <a:rPr lang="en-US" sz="1400" dirty="0"/>
              <a:t>	Customer Profile Capture</a:t>
            </a:r>
          </a:p>
          <a:p>
            <a:r>
              <a:rPr lang="en-US" sz="1400" dirty="0"/>
              <a:t>	Preferences Capture</a:t>
            </a:r>
          </a:p>
          <a:p>
            <a:r>
              <a:rPr lang="en-US" sz="1400" dirty="0"/>
              <a:t>	Wellness Engagement Models</a:t>
            </a:r>
          </a:p>
          <a:p>
            <a:r>
              <a:rPr lang="en-US" sz="1400" dirty="0"/>
              <a:t>	Medical Engagement models</a:t>
            </a:r>
            <a:endParaRPr lang="en-US" sz="1400" b="1" dirty="0"/>
          </a:p>
          <a:p>
            <a:r>
              <a:rPr lang="en-US" sz="1400" b="1" dirty="0"/>
              <a:t>Medical Providers</a:t>
            </a:r>
          </a:p>
          <a:p>
            <a:r>
              <a:rPr lang="en-US" sz="1400" dirty="0"/>
              <a:t>	Gather Results</a:t>
            </a:r>
          </a:p>
          <a:p>
            <a:r>
              <a:rPr lang="en-US" sz="1400" dirty="0"/>
              <a:t>	Analyze Results</a:t>
            </a:r>
          </a:p>
          <a:p>
            <a:r>
              <a:rPr lang="en-US" sz="1400" dirty="0"/>
              <a:t>	Give Suggestions/Advise</a:t>
            </a:r>
            <a:endParaRPr lang="en-US" sz="1400" b="1" dirty="0"/>
          </a:p>
          <a:p>
            <a:r>
              <a:rPr lang="en-US" sz="1400" b="1" dirty="0"/>
              <a:t>Dieticians</a:t>
            </a:r>
          </a:p>
          <a:p>
            <a:r>
              <a:rPr lang="en-US" sz="1400" dirty="0"/>
              <a:t>	Access Customer Profile</a:t>
            </a:r>
          </a:p>
          <a:p>
            <a:r>
              <a:rPr lang="en-US" sz="1400" dirty="0"/>
              <a:t>	Update Customer Profile</a:t>
            </a:r>
          </a:p>
          <a:p>
            <a:r>
              <a:rPr lang="en-US" sz="1400" dirty="0"/>
              <a:t>	Engage with Customers</a:t>
            </a:r>
            <a:endParaRPr lang="en-US" sz="1400" b="1" dirty="0"/>
          </a:p>
          <a:p>
            <a:r>
              <a:rPr lang="en-US" sz="1400" b="1" dirty="0"/>
              <a:t>System</a:t>
            </a:r>
          </a:p>
          <a:p>
            <a:r>
              <a:rPr lang="en-US" sz="1400" dirty="0"/>
              <a:t>	Advertisement (Generating Leads for Email Notification)</a:t>
            </a:r>
          </a:p>
          <a:p>
            <a:r>
              <a:rPr lang="en-US" sz="1400" dirty="0"/>
              <a:t>	Integration with Clinics</a:t>
            </a:r>
          </a:p>
          <a:p>
            <a:r>
              <a:rPr lang="en-US" sz="1400" dirty="0"/>
              <a:t>	Integration with </a:t>
            </a:r>
            <a:r>
              <a:rPr lang="en-US" sz="1400" dirty="0" err="1"/>
              <a:t>eDieticians</a:t>
            </a:r>
            <a:endParaRPr lang="en-US" sz="1400" dirty="0"/>
          </a:p>
          <a:p>
            <a:r>
              <a:rPr lang="en-US" sz="1400" dirty="0"/>
              <a:t>	Integration with Farmacy Food</a:t>
            </a:r>
          </a:p>
          <a:p>
            <a:r>
              <a:rPr lang="en-US" sz="1400" dirty="0"/>
              <a:t>	Integration with Generic Components (Notifications etc.)</a:t>
            </a:r>
          </a:p>
          <a:p>
            <a:r>
              <a:rPr lang="en-US" sz="1400" dirty="0"/>
              <a:t>	Payments/Procurements???</a:t>
            </a:r>
          </a:p>
          <a:p>
            <a:r>
              <a:rPr lang="en-US" sz="1400" dirty="0"/>
              <a:t>	Store customer data in the Data Lake via Ingestion process</a:t>
            </a:r>
          </a:p>
          <a:p>
            <a:r>
              <a:rPr lang="en-US" sz="1400" dirty="0"/>
              <a:t>	Payments/Procurements???</a:t>
            </a:r>
          </a:p>
          <a:p>
            <a:r>
              <a:rPr lang="en-US" sz="1400" b="1" dirty="0"/>
              <a:t>Analytics</a:t>
            </a:r>
          </a:p>
          <a:p>
            <a:r>
              <a:rPr lang="en-US" sz="1400" dirty="0"/>
              <a:t>	Gather results from data lake and run run ML Models</a:t>
            </a:r>
          </a:p>
          <a:p>
            <a:r>
              <a:rPr lang="en-US" sz="1400" dirty="0"/>
              <a:t>	Store Customer/Geographical suggestions/trends suggested by ML</a:t>
            </a:r>
          </a:p>
        </p:txBody>
      </p:sp>
      <p:sp>
        <p:nvSpPr>
          <p:cNvPr id="4" name="Oval 3">
            <a:extLst>
              <a:ext uri="{FF2B5EF4-FFF2-40B4-BE49-F238E27FC236}">
                <a16:creationId xmlns:a16="http://schemas.microsoft.com/office/drawing/2014/main" id="{B97D0192-1BCF-0441-AB8A-A9935FCEA063}"/>
              </a:ext>
            </a:extLst>
          </p:cNvPr>
          <p:cNvSpPr/>
          <p:nvPr/>
        </p:nvSpPr>
        <p:spPr>
          <a:xfrm>
            <a:off x="8806070" y="91972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a:t>
            </a:r>
          </a:p>
        </p:txBody>
      </p:sp>
      <p:sp>
        <p:nvSpPr>
          <p:cNvPr id="7" name="Oval 6">
            <a:extLst>
              <a:ext uri="{FF2B5EF4-FFF2-40B4-BE49-F238E27FC236}">
                <a16:creationId xmlns:a16="http://schemas.microsoft.com/office/drawing/2014/main" id="{00A568F2-9A6B-7644-9DB8-0CF93DBD74AD}"/>
              </a:ext>
            </a:extLst>
          </p:cNvPr>
          <p:cNvSpPr/>
          <p:nvPr/>
        </p:nvSpPr>
        <p:spPr>
          <a:xfrm>
            <a:off x="8806070" y="1434572"/>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R2</a:t>
            </a:r>
          </a:p>
        </p:txBody>
      </p:sp>
      <p:sp>
        <p:nvSpPr>
          <p:cNvPr id="8" name="Oval 7">
            <a:extLst>
              <a:ext uri="{FF2B5EF4-FFF2-40B4-BE49-F238E27FC236}">
                <a16:creationId xmlns:a16="http://schemas.microsoft.com/office/drawing/2014/main" id="{75D80E5E-B738-6F4D-B6F1-ACEA474E2B88}"/>
              </a:ext>
            </a:extLst>
          </p:cNvPr>
          <p:cNvSpPr/>
          <p:nvPr/>
        </p:nvSpPr>
        <p:spPr>
          <a:xfrm>
            <a:off x="8806070" y="1949419"/>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R3</a:t>
            </a:r>
          </a:p>
        </p:txBody>
      </p:sp>
      <p:sp>
        <p:nvSpPr>
          <p:cNvPr id="9" name="Oval 8">
            <a:extLst>
              <a:ext uri="{FF2B5EF4-FFF2-40B4-BE49-F238E27FC236}">
                <a16:creationId xmlns:a16="http://schemas.microsoft.com/office/drawing/2014/main" id="{25876139-7DAC-734C-B56E-4290CE2B86D0}"/>
              </a:ext>
            </a:extLst>
          </p:cNvPr>
          <p:cNvSpPr/>
          <p:nvPr/>
        </p:nvSpPr>
        <p:spPr>
          <a:xfrm>
            <a:off x="8806070" y="24642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R4</a:t>
            </a:r>
          </a:p>
        </p:txBody>
      </p:sp>
      <p:sp>
        <p:nvSpPr>
          <p:cNvPr id="10" name="Oval 9">
            <a:extLst>
              <a:ext uri="{FF2B5EF4-FFF2-40B4-BE49-F238E27FC236}">
                <a16:creationId xmlns:a16="http://schemas.microsoft.com/office/drawing/2014/main" id="{7AA34EC4-68CF-E04D-8FE2-E38F483989B0}"/>
              </a:ext>
            </a:extLst>
          </p:cNvPr>
          <p:cNvSpPr/>
          <p:nvPr/>
        </p:nvSpPr>
        <p:spPr>
          <a:xfrm>
            <a:off x="8806070" y="2977405"/>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R5</a:t>
            </a:r>
          </a:p>
        </p:txBody>
      </p:sp>
      <p:sp>
        <p:nvSpPr>
          <p:cNvPr id="11" name="Oval 10">
            <a:extLst>
              <a:ext uri="{FF2B5EF4-FFF2-40B4-BE49-F238E27FC236}">
                <a16:creationId xmlns:a16="http://schemas.microsoft.com/office/drawing/2014/main" id="{8032F48B-20DD-6D4E-A0A6-7C40D75BDFE9}"/>
              </a:ext>
            </a:extLst>
          </p:cNvPr>
          <p:cNvSpPr/>
          <p:nvPr/>
        </p:nvSpPr>
        <p:spPr>
          <a:xfrm>
            <a:off x="8806070" y="347543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R6</a:t>
            </a:r>
          </a:p>
        </p:txBody>
      </p:sp>
      <p:sp>
        <p:nvSpPr>
          <p:cNvPr id="12" name="Oval 11">
            <a:extLst>
              <a:ext uri="{FF2B5EF4-FFF2-40B4-BE49-F238E27FC236}">
                <a16:creationId xmlns:a16="http://schemas.microsoft.com/office/drawing/2014/main" id="{4BE8CB59-BEE0-114F-892B-D145E2787D8E}"/>
              </a:ext>
            </a:extLst>
          </p:cNvPr>
          <p:cNvSpPr/>
          <p:nvPr/>
        </p:nvSpPr>
        <p:spPr>
          <a:xfrm>
            <a:off x="8816010" y="3988570"/>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R7</a:t>
            </a:r>
          </a:p>
        </p:txBody>
      </p:sp>
      <p:sp>
        <p:nvSpPr>
          <p:cNvPr id="13" name="Oval 12">
            <a:extLst>
              <a:ext uri="{FF2B5EF4-FFF2-40B4-BE49-F238E27FC236}">
                <a16:creationId xmlns:a16="http://schemas.microsoft.com/office/drawing/2014/main" id="{33EEC713-4456-5F48-8F6C-A007F6C4769A}"/>
              </a:ext>
            </a:extLst>
          </p:cNvPr>
          <p:cNvSpPr/>
          <p:nvPr/>
        </p:nvSpPr>
        <p:spPr>
          <a:xfrm>
            <a:off x="8806070" y="450405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R8</a:t>
            </a:r>
          </a:p>
        </p:txBody>
      </p:sp>
      <p:sp>
        <p:nvSpPr>
          <p:cNvPr id="14" name="Oval 13">
            <a:extLst>
              <a:ext uri="{FF2B5EF4-FFF2-40B4-BE49-F238E27FC236}">
                <a16:creationId xmlns:a16="http://schemas.microsoft.com/office/drawing/2014/main" id="{07720258-ACEE-6E4F-9369-AF0F74FF15D4}"/>
              </a:ext>
            </a:extLst>
          </p:cNvPr>
          <p:cNvSpPr/>
          <p:nvPr/>
        </p:nvSpPr>
        <p:spPr>
          <a:xfrm>
            <a:off x="8806070" y="501655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R9</a:t>
            </a:r>
          </a:p>
        </p:txBody>
      </p:sp>
      <p:sp>
        <p:nvSpPr>
          <p:cNvPr id="15" name="Oval 14">
            <a:extLst>
              <a:ext uri="{FF2B5EF4-FFF2-40B4-BE49-F238E27FC236}">
                <a16:creationId xmlns:a16="http://schemas.microsoft.com/office/drawing/2014/main" id="{D08222CC-EE82-AD46-ACF5-ABBE1F9B51BC}"/>
              </a:ext>
            </a:extLst>
          </p:cNvPr>
          <p:cNvSpPr/>
          <p:nvPr/>
        </p:nvSpPr>
        <p:spPr>
          <a:xfrm>
            <a:off x="8806070" y="5529061"/>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R10</a:t>
            </a:r>
          </a:p>
        </p:txBody>
      </p:sp>
      <p:sp>
        <p:nvSpPr>
          <p:cNvPr id="16" name="Oval 15">
            <a:extLst>
              <a:ext uri="{FF2B5EF4-FFF2-40B4-BE49-F238E27FC236}">
                <a16:creationId xmlns:a16="http://schemas.microsoft.com/office/drawing/2014/main" id="{CBEAF271-5CA7-2B4A-AE74-9FD337A8FD46}"/>
              </a:ext>
            </a:extLst>
          </p:cNvPr>
          <p:cNvSpPr/>
          <p:nvPr/>
        </p:nvSpPr>
        <p:spPr>
          <a:xfrm>
            <a:off x="8806070" y="6041566"/>
            <a:ext cx="705678" cy="387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R11</a:t>
            </a:r>
          </a:p>
        </p:txBody>
      </p:sp>
      <p:cxnSp>
        <p:nvCxnSpPr>
          <p:cNvPr id="18" name="Straight Connector 17">
            <a:extLst>
              <a:ext uri="{FF2B5EF4-FFF2-40B4-BE49-F238E27FC236}">
                <a16:creationId xmlns:a16="http://schemas.microsoft.com/office/drawing/2014/main" id="{18530525-630D-FA46-A3CB-832BE8FF6F01}"/>
              </a:ext>
            </a:extLst>
          </p:cNvPr>
          <p:cNvCxnSpPr>
            <a:endCxn id="4" idx="2"/>
          </p:cNvCxnSpPr>
          <p:nvPr/>
        </p:nvCxnSpPr>
        <p:spPr>
          <a:xfrm>
            <a:off x="3170583" y="1113538"/>
            <a:ext cx="56354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F57EA12-1959-8F42-A56F-874744DBCF70}"/>
              </a:ext>
            </a:extLst>
          </p:cNvPr>
          <p:cNvCxnSpPr>
            <a:endCxn id="8" idx="2"/>
          </p:cNvCxnSpPr>
          <p:nvPr/>
        </p:nvCxnSpPr>
        <p:spPr>
          <a:xfrm>
            <a:off x="3488635" y="1628385"/>
            <a:ext cx="5317435" cy="5148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B02ADF-AE9C-4546-85B5-A58970FD149B}"/>
              </a:ext>
            </a:extLst>
          </p:cNvPr>
          <p:cNvCxnSpPr>
            <a:endCxn id="4" idx="2"/>
          </p:cNvCxnSpPr>
          <p:nvPr/>
        </p:nvCxnSpPr>
        <p:spPr>
          <a:xfrm flipV="1">
            <a:off x="2782957" y="1113538"/>
            <a:ext cx="6023113" cy="321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88B1E8-6266-3346-8EB4-DA39EC51CFB1}"/>
              </a:ext>
            </a:extLst>
          </p:cNvPr>
          <p:cNvCxnSpPr>
            <a:endCxn id="7" idx="2"/>
          </p:cNvCxnSpPr>
          <p:nvPr/>
        </p:nvCxnSpPr>
        <p:spPr>
          <a:xfrm flipV="1">
            <a:off x="6096000" y="1628385"/>
            <a:ext cx="2710070" cy="44131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5BDC84E-9967-C946-ACB2-380126AB68F1}"/>
              </a:ext>
            </a:extLst>
          </p:cNvPr>
          <p:cNvCxnSpPr>
            <a:endCxn id="9" idx="2"/>
          </p:cNvCxnSpPr>
          <p:nvPr/>
        </p:nvCxnSpPr>
        <p:spPr>
          <a:xfrm flipV="1">
            <a:off x="3051313" y="2658079"/>
            <a:ext cx="5754757" cy="423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6564029-C1C2-5E48-95C2-D5C6923566A0}"/>
              </a:ext>
            </a:extLst>
          </p:cNvPr>
          <p:cNvCxnSpPr>
            <a:endCxn id="9" idx="2"/>
          </p:cNvCxnSpPr>
          <p:nvPr/>
        </p:nvCxnSpPr>
        <p:spPr>
          <a:xfrm flipV="1">
            <a:off x="3091070" y="2658079"/>
            <a:ext cx="5715000" cy="631773"/>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BC65F3D-7365-A34F-8FCB-833E91698F51}"/>
              </a:ext>
            </a:extLst>
          </p:cNvPr>
          <p:cNvCxnSpPr>
            <a:endCxn id="9" idx="2"/>
          </p:cNvCxnSpPr>
          <p:nvPr/>
        </p:nvCxnSpPr>
        <p:spPr>
          <a:xfrm flipV="1">
            <a:off x="3051313" y="2658079"/>
            <a:ext cx="5754757" cy="8348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B09A32E-2A67-5C47-B541-609CA503326B}"/>
              </a:ext>
            </a:extLst>
          </p:cNvPr>
          <p:cNvCxnSpPr>
            <a:cxnSpLocks/>
            <a:endCxn id="11" idx="2"/>
          </p:cNvCxnSpPr>
          <p:nvPr/>
        </p:nvCxnSpPr>
        <p:spPr>
          <a:xfrm flipV="1">
            <a:off x="3385931" y="3669244"/>
            <a:ext cx="5420139" cy="70695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9D765D-C22C-B84D-AC75-18C561FE601E}"/>
              </a:ext>
            </a:extLst>
          </p:cNvPr>
          <p:cNvCxnSpPr>
            <a:endCxn id="11" idx="2"/>
          </p:cNvCxnSpPr>
          <p:nvPr/>
        </p:nvCxnSpPr>
        <p:spPr>
          <a:xfrm flipV="1">
            <a:off x="3051313" y="3669244"/>
            <a:ext cx="5754757" cy="525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856E96F-8469-5F4B-A26F-F14B53650568}"/>
              </a:ext>
            </a:extLst>
          </p:cNvPr>
          <p:cNvCxnSpPr>
            <a:endCxn id="9" idx="2"/>
          </p:cNvCxnSpPr>
          <p:nvPr/>
        </p:nvCxnSpPr>
        <p:spPr>
          <a:xfrm>
            <a:off x="3385931" y="1822198"/>
            <a:ext cx="5420139" cy="8358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9DB5556-83D2-1445-B00E-53DB824F6314}"/>
              </a:ext>
            </a:extLst>
          </p:cNvPr>
          <p:cNvCxnSpPr>
            <a:endCxn id="12" idx="2"/>
          </p:cNvCxnSpPr>
          <p:nvPr/>
        </p:nvCxnSpPr>
        <p:spPr>
          <a:xfrm>
            <a:off x="2782957" y="1434572"/>
            <a:ext cx="6033053" cy="2747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41B57D0-4E95-BD4C-BC7D-1A3984A73E29}"/>
              </a:ext>
            </a:extLst>
          </p:cNvPr>
          <p:cNvCxnSpPr>
            <a:endCxn id="13" idx="2"/>
          </p:cNvCxnSpPr>
          <p:nvPr/>
        </p:nvCxnSpPr>
        <p:spPr>
          <a:xfrm>
            <a:off x="3051313" y="4194313"/>
            <a:ext cx="5754757" cy="503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4F0FD78-D162-3048-8152-CF7198C130CD}"/>
              </a:ext>
            </a:extLst>
          </p:cNvPr>
          <p:cNvCxnSpPr>
            <a:endCxn id="13" idx="2"/>
          </p:cNvCxnSpPr>
          <p:nvPr/>
        </p:nvCxnSpPr>
        <p:spPr>
          <a:xfrm>
            <a:off x="3375991" y="4376196"/>
            <a:ext cx="5430079" cy="321668"/>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968FF7-0EDA-C34D-A7F8-B86333F049B4}"/>
              </a:ext>
            </a:extLst>
          </p:cNvPr>
          <p:cNvCxnSpPr>
            <a:endCxn id="13" idx="2"/>
          </p:cNvCxnSpPr>
          <p:nvPr/>
        </p:nvCxnSpPr>
        <p:spPr>
          <a:xfrm flipV="1">
            <a:off x="5148470" y="4697864"/>
            <a:ext cx="3657600" cy="1218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506B4E0-D84D-6441-9374-23CEBEF60314}"/>
              </a:ext>
            </a:extLst>
          </p:cNvPr>
          <p:cNvCxnSpPr>
            <a:endCxn id="13" idx="2"/>
          </p:cNvCxnSpPr>
          <p:nvPr/>
        </p:nvCxnSpPr>
        <p:spPr>
          <a:xfrm flipV="1">
            <a:off x="6096000" y="4697864"/>
            <a:ext cx="2710070" cy="136464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1096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226</TotalTime>
  <Words>775</Words>
  <Application>Microsoft Macintosh PowerPoint</Application>
  <PresentationFormat>Widescreen</PresentationFormat>
  <Paragraphs>133</Paragraphs>
  <Slides>19</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Avenir</vt:lpstr>
      <vt:lpstr>Calibri</vt:lpstr>
      <vt:lpstr>Calibri Light</vt:lpstr>
      <vt:lpstr>Office Theme</vt:lpstr>
      <vt:lpstr>O’Rielly Architecture Katas Autumn 2021</vt:lpstr>
      <vt:lpstr>Problem Statement</vt:lpstr>
      <vt:lpstr>Solution</vt:lpstr>
      <vt:lpstr>Architecture Characteristics &amp; Style</vt:lpstr>
      <vt:lpstr>Quality Attributes/ Architecture Ilities / Characteristics</vt:lpstr>
      <vt:lpstr>PowerPoint Presentation</vt:lpstr>
      <vt:lpstr>System Design</vt:lpstr>
      <vt:lpstr>Step 1: Component Identification</vt:lpstr>
      <vt:lpstr>Step 2 &amp; 3: Assign Requirements to Components</vt:lpstr>
      <vt:lpstr>Strategic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Farmacy Family System</dc:title>
  <dc:creator>Malik, Buland</dc:creator>
  <cp:lastModifiedBy>Malik, Buland</cp:lastModifiedBy>
  <cp:revision>33</cp:revision>
  <dcterms:created xsi:type="dcterms:W3CDTF">2021-11-21T00:37:15Z</dcterms:created>
  <dcterms:modified xsi:type="dcterms:W3CDTF">2021-11-21T04:28:58Z</dcterms:modified>
</cp:coreProperties>
</file>

<file path=docProps/thumbnail.jpeg>
</file>